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tags/tag7.xml" ContentType="application/vnd.openxmlformats-officedocument.presentationml.tags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2.xml" ContentType="application/vnd.openxmlformats-officedocument.presentationml.comment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embeddings/oleObject2.bin" ContentType="application/vnd.openxmlformats-officedocument.oleObject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67" r:id="rId5"/>
    <p:sldId id="291" r:id="rId6"/>
    <p:sldId id="289" r:id="rId7"/>
    <p:sldId id="290" r:id="rId8"/>
    <p:sldId id="292" r:id="rId9"/>
    <p:sldId id="272" r:id="rId10"/>
    <p:sldId id="273" r:id="rId11"/>
    <p:sldId id="274" r:id="rId12"/>
    <p:sldId id="296" r:id="rId13"/>
    <p:sldId id="297" r:id="rId14"/>
    <p:sldId id="298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93" r:id="rId25"/>
    <p:sldId id="295" r:id="rId26"/>
    <p:sldId id="294" r:id="rId27"/>
    <p:sldId id="284" r:id="rId28"/>
    <p:sldId id="285" r:id="rId29"/>
    <p:sldId id="286" r:id="rId30"/>
    <p:sldId id="287" r:id="rId31"/>
    <p:sldId id="288" r:id="rId3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39">
          <p15:clr>
            <a:srgbClr val="A4A3A4"/>
          </p15:clr>
        </p15:guide>
        <p15:guide id="2" pos="43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sa Acevedo Hernández" initials="EAH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22"/>
    <a:srgbClr val="CD202C"/>
    <a:srgbClr val="80DCF2"/>
    <a:srgbClr val="00B9E4"/>
    <a:srgbClr val="69BE28"/>
    <a:srgbClr val="C6AC00"/>
    <a:srgbClr val="005AAA"/>
    <a:srgbClr val="003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2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-120" y="-128"/>
      </p:cViewPr>
      <p:guideLst>
        <p:guide orient="horz" pos="3239"/>
        <p:guide pos="4365"/>
      </p:guideLst>
    </p:cSldViewPr>
  </p:slideViewPr>
  <p:outlineViewPr>
    <p:cViewPr>
      <p:scale>
        <a:sx n="33" d="100"/>
        <a:sy n="33" d="100"/>
      </p:scale>
      <p:origin x="0" y="22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5-18T15:47:16.050" idx="6">
    <p:pos x="5952" y="3878"/>
    <p:text>Attn. client: please, kindly note that not all pages have a page number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5-18T14:36:16.634" idx="3">
    <p:pos x="7226" y="305"/>
    <p:text>Attn. client: please, kindly note that it seems that something is missing here: RFP Priority areas for TRP review in Window</p:text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979608-1B7C-4FEA-9335-2243696F23DE}" type="doc">
      <dgm:prSet loTypeId="urn:microsoft.com/office/officeart/2005/8/layout/hProcess9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/>
        </a:p>
      </dgm:t>
    </dgm:pt>
    <dgm:pt modelId="{909AC725-A7D5-45C5-8956-E0774732C81A}" type="parTrans" cxnId="{BD53FF79-6D33-4623-AE4B-F4FD2640F430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796938E-E5D9-4050-9CE4-99597AE65CC8}">
      <dgm:prSet phldrT="[Text]" custT="1"/>
      <dgm:spPr/>
      <dgm:t>
        <a:bodyPr/>
        <a:lstStyle/>
        <a:p>
          <a:r>
            <a:rPr lang="es" sz="1200" b="0" i="0" strike="noStrike" cap="none" baseline="0" dirty="0">
              <a:solidFill>
                <a:srgbClr val="000000"/>
              </a:solidFill>
              <a:latin typeface="Arial"/>
            </a:rPr>
            <a:t>Presentación de la propuesta de financiamiento</a:t>
          </a:r>
        </a:p>
      </dgm:t>
    </dgm:pt>
    <dgm:pt modelId="{C53A16DE-965A-4475-9D7B-736B73078F67}" type="sibTrans" cxnId="{BD53FF79-6D33-4623-AE4B-F4FD2640F430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1CB701B-B490-470C-A2B1-DD76CCEA1471}" type="parTrans" cxnId="{D9CF92B7-6817-478B-B0D2-16E45661617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B17D854C-6E6D-4A09-A611-0AFE1559B441}">
      <dgm:prSet phldrT="[Text]" custT="1"/>
      <dgm:spPr/>
      <dgm:t>
        <a:bodyPr/>
        <a:lstStyle/>
        <a:p>
          <a:r>
            <a:rPr lang="es" sz="1400" b="0" i="0" strike="noStrike" cap="none" baseline="0" dirty="0" smtClean="0">
              <a:solidFill>
                <a:srgbClr val="000000"/>
              </a:solidFill>
              <a:latin typeface="Arial"/>
            </a:rPr>
            <a:t>Revision </a:t>
          </a:r>
          <a:r>
            <a:rPr lang="es" sz="1400" b="0" i="0" strike="noStrike" cap="none" baseline="0" dirty="0">
              <a:solidFill>
                <a:srgbClr val="000000"/>
              </a:solidFill>
              <a:latin typeface="Arial"/>
            </a:rPr>
            <a:t>de la Secretaría</a:t>
          </a:r>
        </a:p>
      </dgm:t>
    </dgm:pt>
    <dgm:pt modelId="{11EBF54D-E5BC-4591-B130-95FD59352C50}" type="sibTrans" cxnId="{D9CF92B7-6817-478B-B0D2-16E45661617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62D621B-E31F-493E-A238-F7503F39739F}" type="parTrans" cxnId="{DB6BB3F1-1EA3-466B-84CA-79F3A223201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03761C0-35A8-4144-ADBE-257EE0BF66B5}">
      <dgm:prSet phldrT="[Text]" custT="1"/>
      <dgm:spPr/>
      <dgm:t>
        <a:bodyPr/>
        <a:lstStyle/>
        <a:p>
          <a:r>
            <a:rPr lang="es" sz="1400" b="0" i="0" strike="noStrike" cap="none" baseline="0">
              <a:solidFill>
                <a:srgbClr val="000000"/>
              </a:solidFill>
              <a:latin typeface="Arial"/>
            </a:rPr>
            <a:t>Revisión durante la reunión del PRT</a:t>
          </a:r>
        </a:p>
      </dgm:t>
    </dgm:pt>
    <dgm:pt modelId="{229BC5AA-5B96-4658-80F1-FEA78F8C035C}" type="sibTrans" cxnId="{DB6BB3F1-1EA3-466B-84CA-79F3A2232019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7EEB0E9-7591-4EC3-98A0-DD57CEC19F78}" type="parTrans" cxnId="{F50C1EB3-3F9F-4EE5-A9CF-CBC1555C750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1ABE83C-8981-4EBE-B8C8-58ED3E5E41B4}">
      <dgm:prSet phldrT="[Text]" custT="1"/>
      <dgm:spPr/>
      <dgm:t>
        <a:bodyPr/>
        <a:lstStyle/>
        <a:p>
          <a:r>
            <a:rPr lang="es" sz="1200" b="0" i="0" strike="noStrike" cap="none" baseline="0" dirty="0">
              <a:solidFill>
                <a:srgbClr val="000000"/>
              </a:solidFill>
              <a:latin typeface="Arial"/>
            </a:rPr>
            <a:t>Los resultados de la revisión se notificarán a los solicitantes</a:t>
          </a:r>
        </a:p>
      </dgm:t>
    </dgm:pt>
    <dgm:pt modelId="{DFD1E382-8C6E-4D34-A66B-D9633E396DD5}" type="sibTrans" cxnId="{F50C1EB3-3F9F-4EE5-A9CF-CBC1555C7501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943E8AF-1141-411F-8F3A-4FE795A0A01A}" type="pres">
      <dgm:prSet presAssocID="{73979608-1B7C-4FEA-9335-2243696F23D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14871BA-B087-4B80-9659-D2D07FFDCF64}" type="pres">
      <dgm:prSet presAssocID="{73979608-1B7C-4FEA-9335-2243696F23DE}" presName="arrow" presStyleLbl="bgShp" presStyleIdx="0" presStyleCnt="1"/>
      <dgm:spPr/>
    </dgm:pt>
    <dgm:pt modelId="{E4312D65-B721-462E-8753-2C893FD38F0D}" type="pres">
      <dgm:prSet presAssocID="{73979608-1B7C-4FEA-9335-2243696F23DE}" presName="linearProcess" presStyleCnt="0"/>
      <dgm:spPr/>
    </dgm:pt>
    <dgm:pt modelId="{1FE2557D-E60A-45B3-A047-0F83C676F397}" type="pres">
      <dgm:prSet presAssocID="{B796938E-E5D9-4050-9CE4-99597AE65CC8}" presName="textNode" presStyleLbl="node1" presStyleIdx="0" presStyleCnt="4" custScaleX="101238" custScaleY="11720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F50B8C-E1C2-4F83-A637-8283A2675BB2}" type="pres">
      <dgm:prSet presAssocID="{C53A16DE-965A-4475-9D7B-736B73078F67}" presName="sibTrans" presStyleCnt="0"/>
      <dgm:spPr/>
    </dgm:pt>
    <dgm:pt modelId="{05E2A395-7645-4273-909F-90B72E024BC0}" type="pres">
      <dgm:prSet presAssocID="{B17D854C-6E6D-4A09-A611-0AFE1559B441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428827-BBBD-43E0-9D8C-2272095A0E71}" type="pres">
      <dgm:prSet presAssocID="{11EBF54D-E5BC-4591-B130-95FD59352C50}" presName="sibTrans" presStyleCnt="0"/>
      <dgm:spPr/>
    </dgm:pt>
    <dgm:pt modelId="{4679B07C-BFFC-4347-B218-B6E3F22BE928}" type="pres">
      <dgm:prSet presAssocID="{A03761C0-35A8-4144-ADBE-257EE0BF66B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B4329B-78EA-4966-BF72-DFC7F4C34813}" type="pres">
      <dgm:prSet presAssocID="{229BC5AA-5B96-4658-80F1-FEA78F8C035C}" presName="sibTrans" presStyleCnt="0"/>
      <dgm:spPr/>
    </dgm:pt>
    <dgm:pt modelId="{B96F51ED-4BAD-496E-9F6B-FAB382F5C007}" type="pres">
      <dgm:prSet presAssocID="{51ABE83C-8981-4EBE-B8C8-58ED3E5E41B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50C1EB3-3F9F-4EE5-A9CF-CBC1555C7501}" srcId="{73979608-1B7C-4FEA-9335-2243696F23DE}" destId="{51ABE83C-8981-4EBE-B8C8-58ED3E5E41B4}" srcOrd="3" destOrd="0" parTransId="{A7EEB0E9-7591-4EC3-98A0-DD57CEC19F78}" sibTransId="{DFD1E382-8C6E-4D34-A66B-D9633E396DD5}"/>
    <dgm:cxn modelId="{D9CF92B7-6817-478B-B0D2-16E45661617A}" srcId="{73979608-1B7C-4FEA-9335-2243696F23DE}" destId="{B17D854C-6E6D-4A09-A611-0AFE1559B441}" srcOrd="1" destOrd="0" parTransId="{D1CB701B-B490-470C-A2B1-DD76CCEA1471}" sibTransId="{11EBF54D-E5BC-4591-B130-95FD59352C50}"/>
    <dgm:cxn modelId="{BDDD5C62-D266-48BF-93B8-65558332A33C}" type="presOf" srcId="{B796938E-E5D9-4050-9CE4-99597AE65CC8}" destId="{1FE2557D-E60A-45B3-A047-0F83C676F397}" srcOrd="0" destOrd="0" presId="urn:microsoft.com/office/officeart/2005/8/layout/hProcess9"/>
    <dgm:cxn modelId="{66A73B1B-0931-48D1-BD60-51D2AA97E5FB}" type="presOf" srcId="{51ABE83C-8981-4EBE-B8C8-58ED3E5E41B4}" destId="{B96F51ED-4BAD-496E-9F6B-FAB382F5C007}" srcOrd="0" destOrd="0" presId="urn:microsoft.com/office/officeart/2005/8/layout/hProcess9"/>
    <dgm:cxn modelId="{DB6BB3F1-1EA3-466B-84CA-79F3A2232019}" srcId="{73979608-1B7C-4FEA-9335-2243696F23DE}" destId="{A03761C0-35A8-4144-ADBE-257EE0BF66B5}" srcOrd="2" destOrd="0" parTransId="{762D621B-E31F-493E-A238-F7503F39739F}" sibTransId="{229BC5AA-5B96-4658-80F1-FEA78F8C035C}"/>
    <dgm:cxn modelId="{BD53FF79-6D33-4623-AE4B-F4FD2640F430}" srcId="{73979608-1B7C-4FEA-9335-2243696F23DE}" destId="{B796938E-E5D9-4050-9CE4-99597AE65CC8}" srcOrd="0" destOrd="0" parTransId="{909AC725-A7D5-45C5-8956-E0774732C81A}" sibTransId="{C53A16DE-965A-4475-9D7B-736B73078F67}"/>
    <dgm:cxn modelId="{C87BC69B-3B3D-4D69-9C1C-E3530BC8645C}" type="presOf" srcId="{73979608-1B7C-4FEA-9335-2243696F23DE}" destId="{6943E8AF-1141-411F-8F3A-4FE795A0A01A}" srcOrd="0" destOrd="0" presId="urn:microsoft.com/office/officeart/2005/8/layout/hProcess9"/>
    <dgm:cxn modelId="{EA7AB2DD-33EB-47CB-A282-0D63C6595E2C}" type="presOf" srcId="{A03761C0-35A8-4144-ADBE-257EE0BF66B5}" destId="{4679B07C-BFFC-4347-B218-B6E3F22BE928}" srcOrd="0" destOrd="0" presId="urn:microsoft.com/office/officeart/2005/8/layout/hProcess9"/>
    <dgm:cxn modelId="{3D4C4D1A-4DE0-4481-82F1-EC7750C0255F}" type="presOf" srcId="{B17D854C-6E6D-4A09-A611-0AFE1559B441}" destId="{05E2A395-7645-4273-909F-90B72E024BC0}" srcOrd="0" destOrd="0" presId="urn:microsoft.com/office/officeart/2005/8/layout/hProcess9"/>
    <dgm:cxn modelId="{A7549553-D90A-499E-BC06-C743FC2D5087}" type="presParOf" srcId="{6943E8AF-1141-411F-8F3A-4FE795A0A01A}" destId="{814871BA-B087-4B80-9659-D2D07FFDCF64}" srcOrd="0" destOrd="0" presId="urn:microsoft.com/office/officeart/2005/8/layout/hProcess9"/>
    <dgm:cxn modelId="{BF6E2AD1-FA90-4F59-869F-F75EC6D575B5}" type="presParOf" srcId="{6943E8AF-1141-411F-8F3A-4FE795A0A01A}" destId="{E4312D65-B721-462E-8753-2C893FD38F0D}" srcOrd="1" destOrd="0" presId="urn:microsoft.com/office/officeart/2005/8/layout/hProcess9"/>
    <dgm:cxn modelId="{AC1A8E0A-A8B0-4FF2-ABD5-FFF43E97DF38}" type="presParOf" srcId="{E4312D65-B721-462E-8753-2C893FD38F0D}" destId="{1FE2557D-E60A-45B3-A047-0F83C676F397}" srcOrd="0" destOrd="0" presId="urn:microsoft.com/office/officeart/2005/8/layout/hProcess9"/>
    <dgm:cxn modelId="{2B51CABA-6E5B-4BD9-B051-C604D45E3966}" type="presParOf" srcId="{E4312D65-B721-462E-8753-2C893FD38F0D}" destId="{77F50B8C-E1C2-4F83-A637-8283A2675BB2}" srcOrd="1" destOrd="0" presId="urn:microsoft.com/office/officeart/2005/8/layout/hProcess9"/>
    <dgm:cxn modelId="{8A61BDE7-5C8E-4F1F-9BCC-15784AC7E3A7}" type="presParOf" srcId="{E4312D65-B721-462E-8753-2C893FD38F0D}" destId="{05E2A395-7645-4273-909F-90B72E024BC0}" srcOrd="2" destOrd="0" presId="urn:microsoft.com/office/officeart/2005/8/layout/hProcess9"/>
    <dgm:cxn modelId="{72D0C4EB-534C-425B-ADE7-26AC9AD6FE0F}" type="presParOf" srcId="{E4312D65-B721-462E-8753-2C893FD38F0D}" destId="{EA428827-BBBD-43E0-9D8C-2272095A0E71}" srcOrd="3" destOrd="0" presId="urn:microsoft.com/office/officeart/2005/8/layout/hProcess9"/>
    <dgm:cxn modelId="{9A70405C-C1B7-4BE6-9D58-20AF476275B6}" type="presParOf" srcId="{E4312D65-B721-462E-8753-2C893FD38F0D}" destId="{4679B07C-BFFC-4347-B218-B6E3F22BE928}" srcOrd="4" destOrd="0" presId="urn:microsoft.com/office/officeart/2005/8/layout/hProcess9"/>
    <dgm:cxn modelId="{8F6D426E-9D70-46D2-9DFD-19654FE0E185}" type="presParOf" srcId="{E4312D65-B721-462E-8753-2C893FD38F0D}" destId="{D8B4329B-78EA-4966-BF72-DFC7F4C34813}" srcOrd="5" destOrd="0" presId="urn:microsoft.com/office/officeart/2005/8/layout/hProcess9"/>
    <dgm:cxn modelId="{36B46C43-5B78-4809-9455-427BD07CCA4D}" type="presParOf" srcId="{E4312D65-B721-462E-8753-2C893FD38F0D}" destId="{B96F51ED-4BAD-496E-9F6B-FAB382F5C00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979608-1B7C-4FEA-9335-2243696F23DE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/>
        </a:p>
      </dgm:t>
    </dgm:pt>
    <dgm:pt modelId="{909AC725-A7D5-45C5-8956-E0774732C81A}" type="parTrans" cxnId="{E148CE8B-80BD-408A-BE4D-8A9FF9E3C57B}">
      <dgm:prSet/>
      <dgm:spPr/>
      <dgm:t>
        <a:bodyPr/>
        <a:lstStyle/>
        <a:p>
          <a:endParaRPr lang="en-GB"/>
        </a:p>
      </dgm:t>
    </dgm:pt>
    <dgm:pt modelId="{B796938E-E5D9-4050-9CE4-99597AE65CC8}">
      <dgm:prSet phldrT="[Text]" custT="1"/>
      <dgm:spPr/>
      <dgm:t>
        <a:bodyPr/>
        <a:lstStyle/>
        <a:p>
          <a:r>
            <a:rPr lang="es" sz="1200" b="0" i="0" strike="noStrike" cap="none" baseline="0" dirty="0" smtClean="0">
              <a:solidFill>
                <a:srgbClr val="FFFFFF"/>
              </a:solidFill>
              <a:latin typeface="Arial"/>
            </a:rPr>
            <a:t>Dialogo regional y preparación </a:t>
          </a:r>
          <a:r>
            <a:rPr lang="es" sz="1200" b="0" i="0" strike="noStrike" cap="none" baseline="0" dirty="0">
              <a:solidFill>
                <a:srgbClr val="FFFFFF"/>
              </a:solidFill>
              <a:latin typeface="Arial"/>
            </a:rPr>
            <a:t>de la subvención</a:t>
          </a:r>
        </a:p>
      </dgm:t>
    </dgm:pt>
    <dgm:pt modelId="{C53A16DE-965A-4475-9D7B-736B73078F67}" type="sibTrans" cxnId="{E148CE8B-80BD-408A-BE4D-8A9FF9E3C57B}">
      <dgm:prSet/>
      <dgm:spPr/>
      <dgm:t>
        <a:bodyPr/>
        <a:lstStyle/>
        <a:p>
          <a:endParaRPr lang="en-GB"/>
        </a:p>
      </dgm:t>
    </dgm:pt>
    <dgm:pt modelId="{D1CB701B-B490-470C-A2B1-DD76CCEA1471}" type="parTrans" cxnId="{25C94FB3-A665-4D95-AF3C-C6A5DB86DF00}">
      <dgm:prSet/>
      <dgm:spPr/>
      <dgm:t>
        <a:bodyPr/>
        <a:lstStyle/>
        <a:p>
          <a:endParaRPr lang="en-GB"/>
        </a:p>
      </dgm:t>
    </dgm:pt>
    <dgm:pt modelId="{B17D854C-6E6D-4A09-A611-0AFE1559B441}">
      <dgm:prSet phldrT="[Text]" custT="1"/>
      <dgm:spPr/>
      <dgm:t>
        <a:bodyPr/>
        <a:lstStyle/>
        <a:p>
          <a:r>
            <a:rPr lang="es" sz="1200" b="0" i="0" strike="noStrike" cap="none" baseline="0" dirty="0">
              <a:solidFill>
                <a:srgbClr val="FFFFFF"/>
              </a:solidFill>
              <a:latin typeface="Arial"/>
            </a:rPr>
            <a:t>Revisión del Comité de Aprobación de Subvenciones </a:t>
          </a:r>
        </a:p>
      </dgm:t>
    </dgm:pt>
    <dgm:pt modelId="{11EBF54D-E5BC-4591-B130-95FD59352C50}" type="sibTrans" cxnId="{25C94FB3-A665-4D95-AF3C-C6A5DB86DF00}">
      <dgm:prSet/>
      <dgm:spPr/>
      <dgm:t>
        <a:bodyPr/>
        <a:lstStyle/>
        <a:p>
          <a:endParaRPr lang="en-GB"/>
        </a:p>
      </dgm:t>
    </dgm:pt>
    <dgm:pt modelId="{762D621B-E31F-493E-A238-F7503F39739F}" type="parTrans" cxnId="{B73AB686-CCE8-4ADA-91E2-D33B201B448F}">
      <dgm:prSet/>
      <dgm:spPr/>
      <dgm:t>
        <a:bodyPr/>
        <a:lstStyle/>
        <a:p>
          <a:endParaRPr lang="en-GB"/>
        </a:p>
      </dgm:t>
    </dgm:pt>
    <dgm:pt modelId="{A03761C0-35A8-4144-ADBE-257EE0BF66B5}">
      <dgm:prSet phldrT="[Text]" custT="1"/>
      <dgm:spPr/>
      <dgm:t>
        <a:bodyPr/>
        <a:lstStyle/>
        <a:p>
          <a:r>
            <a:rPr lang="es" sz="1200" b="0" i="0" strike="noStrike" cap="none" baseline="0" dirty="0">
              <a:solidFill>
                <a:srgbClr val="FFFFFF"/>
              </a:solidFill>
              <a:latin typeface="Arial"/>
            </a:rPr>
            <a:t>Firma de la subvención</a:t>
          </a:r>
        </a:p>
      </dgm:t>
    </dgm:pt>
    <dgm:pt modelId="{229BC5AA-5B96-4658-80F1-FEA78F8C035C}" type="sibTrans" cxnId="{B73AB686-CCE8-4ADA-91E2-D33B201B448F}">
      <dgm:prSet/>
      <dgm:spPr/>
      <dgm:t>
        <a:bodyPr/>
        <a:lstStyle/>
        <a:p>
          <a:endParaRPr lang="en-GB"/>
        </a:p>
      </dgm:t>
    </dgm:pt>
    <dgm:pt modelId="{A7EEB0E9-7591-4EC3-98A0-DD57CEC19F78}" type="parTrans" cxnId="{864291B8-D1A8-41DF-9219-225A15C8C141}">
      <dgm:prSet/>
      <dgm:spPr/>
      <dgm:t>
        <a:bodyPr/>
        <a:lstStyle/>
        <a:p>
          <a:endParaRPr lang="en-GB"/>
        </a:p>
      </dgm:t>
    </dgm:pt>
    <dgm:pt modelId="{51ABE83C-8981-4EBE-B8C8-58ED3E5E41B4}">
      <dgm:prSet phldrT="[Text]" custT="1"/>
      <dgm:spPr/>
      <dgm:t>
        <a:bodyPr/>
        <a:lstStyle/>
        <a:p>
          <a:r>
            <a:rPr lang="es" sz="1200" b="0" i="0" strike="noStrike" cap="none" baseline="0" dirty="0">
              <a:solidFill>
                <a:srgbClr val="FFFFFF"/>
              </a:solidFill>
              <a:latin typeface="Arial"/>
            </a:rPr>
            <a:t>Inicio de la ejecución de la subvención durante un período de tres años</a:t>
          </a:r>
        </a:p>
      </dgm:t>
    </dgm:pt>
    <dgm:pt modelId="{DFD1E382-8C6E-4D34-A66B-D9633E396DD5}" type="sibTrans" cxnId="{864291B8-D1A8-41DF-9219-225A15C8C141}">
      <dgm:prSet/>
      <dgm:spPr/>
      <dgm:t>
        <a:bodyPr/>
        <a:lstStyle/>
        <a:p>
          <a:endParaRPr lang="en-GB"/>
        </a:p>
      </dgm:t>
    </dgm:pt>
    <dgm:pt modelId="{6943E8AF-1141-411F-8F3A-4FE795A0A01A}" type="pres">
      <dgm:prSet presAssocID="{73979608-1B7C-4FEA-9335-2243696F23D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14871BA-B087-4B80-9659-D2D07FFDCF64}" type="pres">
      <dgm:prSet presAssocID="{73979608-1B7C-4FEA-9335-2243696F23DE}" presName="arrow" presStyleLbl="bgShp" presStyleIdx="0" presStyleCnt="1"/>
      <dgm:spPr/>
    </dgm:pt>
    <dgm:pt modelId="{E4312D65-B721-462E-8753-2C893FD38F0D}" type="pres">
      <dgm:prSet presAssocID="{73979608-1B7C-4FEA-9335-2243696F23DE}" presName="linearProcess" presStyleCnt="0"/>
      <dgm:spPr/>
    </dgm:pt>
    <dgm:pt modelId="{1FE2557D-E60A-45B3-A047-0F83C676F397}" type="pres">
      <dgm:prSet presAssocID="{B796938E-E5D9-4050-9CE4-99597AE65CC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F50B8C-E1C2-4F83-A637-8283A2675BB2}" type="pres">
      <dgm:prSet presAssocID="{C53A16DE-965A-4475-9D7B-736B73078F67}" presName="sibTrans" presStyleCnt="0"/>
      <dgm:spPr/>
    </dgm:pt>
    <dgm:pt modelId="{05E2A395-7645-4273-909F-90B72E024BC0}" type="pres">
      <dgm:prSet presAssocID="{B17D854C-6E6D-4A09-A611-0AFE1559B441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428827-BBBD-43E0-9D8C-2272095A0E71}" type="pres">
      <dgm:prSet presAssocID="{11EBF54D-E5BC-4591-B130-95FD59352C50}" presName="sibTrans" presStyleCnt="0"/>
      <dgm:spPr/>
    </dgm:pt>
    <dgm:pt modelId="{4679B07C-BFFC-4347-B218-B6E3F22BE928}" type="pres">
      <dgm:prSet presAssocID="{A03761C0-35A8-4144-ADBE-257EE0BF66B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B4329B-78EA-4966-BF72-DFC7F4C34813}" type="pres">
      <dgm:prSet presAssocID="{229BC5AA-5B96-4658-80F1-FEA78F8C035C}" presName="sibTrans" presStyleCnt="0"/>
      <dgm:spPr/>
    </dgm:pt>
    <dgm:pt modelId="{B96F51ED-4BAD-496E-9F6B-FAB382F5C007}" type="pres">
      <dgm:prSet presAssocID="{51ABE83C-8981-4EBE-B8C8-58ED3E5E41B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73AB686-CCE8-4ADA-91E2-D33B201B448F}" srcId="{73979608-1B7C-4FEA-9335-2243696F23DE}" destId="{A03761C0-35A8-4144-ADBE-257EE0BF66B5}" srcOrd="2" destOrd="0" parTransId="{762D621B-E31F-493E-A238-F7503F39739F}" sibTransId="{229BC5AA-5B96-4658-80F1-FEA78F8C035C}"/>
    <dgm:cxn modelId="{FE7C0E94-D06D-4AA1-AB91-5B6964D0454D}" type="presOf" srcId="{B17D854C-6E6D-4A09-A611-0AFE1559B441}" destId="{05E2A395-7645-4273-909F-90B72E024BC0}" srcOrd="0" destOrd="0" presId="urn:microsoft.com/office/officeart/2005/8/layout/hProcess9"/>
    <dgm:cxn modelId="{25C94FB3-A665-4D95-AF3C-C6A5DB86DF00}" srcId="{73979608-1B7C-4FEA-9335-2243696F23DE}" destId="{B17D854C-6E6D-4A09-A611-0AFE1559B441}" srcOrd="1" destOrd="0" parTransId="{D1CB701B-B490-470C-A2B1-DD76CCEA1471}" sibTransId="{11EBF54D-E5BC-4591-B130-95FD59352C50}"/>
    <dgm:cxn modelId="{E148CE8B-80BD-408A-BE4D-8A9FF9E3C57B}" srcId="{73979608-1B7C-4FEA-9335-2243696F23DE}" destId="{B796938E-E5D9-4050-9CE4-99597AE65CC8}" srcOrd="0" destOrd="0" parTransId="{909AC725-A7D5-45C5-8956-E0774732C81A}" sibTransId="{C53A16DE-965A-4475-9D7B-736B73078F67}"/>
    <dgm:cxn modelId="{08789831-C2CB-4D60-AB7A-76B6ABEFCD1B}" type="presOf" srcId="{73979608-1B7C-4FEA-9335-2243696F23DE}" destId="{6943E8AF-1141-411F-8F3A-4FE795A0A01A}" srcOrd="0" destOrd="0" presId="urn:microsoft.com/office/officeart/2005/8/layout/hProcess9"/>
    <dgm:cxn modelId="{864291B8-D1A8-41DF-9219-225A15C8C141}" srcId="{73979608-1B7C-4FEA-9335-2243696F23DE}" destId="{51ABE83C-8981-4EBE-B8C8-58ED3E5E41B4}" srcOrd="3" destOrd="0" parTransId="{A7EEB0E9-7591-4EC3-98A0-DD57CEC19F78}" sibTransId="{DFD1E382-8C6E-4D34-A66B-D9633E396DD5}"/>
    <dgm:cxn modelId="{BF76C311-D95D-4518-B40B-88DE0DFC4D7C}" type="presOf" srcId="{B796938E-E5D9-4050-9CE4-99597AE65CC8}" destId="{1FE2557D-E60A-45B3-A047-0F83C676F397}" srcOrd="0" destOrd="0" presId="urn:microsoft.com/office/officeart/2005/8/layout/hProcess9"/>
    <dgm:cxn modelId="{859AB9FA-47B2-473A-A2E4-39955A1A6BEF}" type="presOf" srcId="{51ABE83C-8981-4EBE-B8C8-58ED3E5E41B4}" destId="{B96F51ED-4BAD-496E-9F6B-FAB382F5C007}" srcOrd="0" destOrd="0" presId="urn:microsoft.com/office/officeart/2005/8/layout/hProcess9"/>
    <dgm:cxn modelId="{4E537182-1C6A-44BB-8D4A-A9367F2E0EB1}" type="presOf" srcId="{A03761C0-35A8-4144-ADBE-257EE0BF66B5}" destId="{4679B07C-BFFC-4347-B218-B6E3F22BE928}" srcOrd="0" destOrd="0" presId="urn:microsoft.com/office/officeart/2005/8/layout/hProcess9"/>
    <dgm:cxn modelId="{2C617E13-695B-44E7-A1F1-D3B37E9E1D0B}" type="presParOf" srcId="{6943E8AF-1141-411F-8F3A-4FE795A0A01A}" destId="{814871BA-B087-4B80-9659-D2D07FFDCF64}" srcOrd="0" destOrd="0" presId="urn:microsoft.com/office/officeart/2005/8/layout/hProcess9"/>
    <dgm:cxn modelId="{6D98288D-9C69-4604-86F0-2C1F821B6484}" type="presParOf" srcId="{6943E8AF-1141-411F-8F3A-4FE795A0A01A}" destId="{E4312D65-B721-462E-8753-2C893FD38F0D}" srcOrd="1" destOrd="0" presId="urn:microsoft.com/office/officeart/2005/8/layout/hProcess9"/>
    <dgm:cxn modelId="{FFDE4421-591F-449F-AE91-9E82CBDABA63}" type="presParOf" srcId="{E4312D65-B721-462E-8753-2C893FD38F0D}" destId="{1FE2557D-E60A-45B3-A047-0F83C676F397}" srcOrd="0" destOrd="0" presId="urn:microsoft.com/office/officeart/2005/8/layout/hProcess9"/>
    <dgm:cxn modelId="{BBF45D3A-6C1C-480A-88AA-B7467CBEFF6B}" type="presParOf" srcId="{E4312D65-B721-462E-8753-2C893FD38F0D}" destId="{77F50B8C-E1C2-4F83-A637-8283A2675BB2}" srcOrd="1" destOrd="0" presId="urn:microsoft.com/office/officeart/2005/8/layout/hProcess9"/>
    <dgm:cxn modelId="{7ABABD92-A200-4C02-B98D-F0B0FCAD1870}" type="presParOf" srcId="{E4312D65-B721-462E-8753-2C893FD38F0D}" destId="{05E2A395-7645-4273-909F-90B72E024BC0}" srcOrd="2" destOrd="0" presId="urn:microsoft.com/office/officeart/2005/8/layout/hProcess9"/>
    <dgm:cxn modelId="{F45E3784-6ACF-46F9-8DAA-F6132F9104CF}" type="presParOf" srcId="{E4312D65-B721-462E-8753-2C893FD38F0D}" destId="{EA428827-BBBD-43E0-9D8C-2272095A0E71}" srcOrd="3" destOrd="0" presId="urn:microsoft.com/office/officeart/2005/8/layout/hProcess9"/>
    <dgm:cxn modelId="{C7DE5B65-0A9A-4413-97A9-1166C3AB442B}" type="presParOf" srcId="{E4312D65-B721-462E-8753-2C893FD38F0D}" destId="{4679B07C-BFFC-4347-B218-B6E3F22BE928}" srcOrd="4" destOrd="0" presId="urn:microsoft.com/office/officeart/2005/8/layout/hProcess9"/>
    <dgm:cxn modelId="{12A7A1A1-8B18-440C-98C3-2D3A497B9DEA}" type="presParOf" srcId="{E4312D65-B721-462E-8753-2C893FD38F0D}" destId="{D8B4329B-78EA-4966-BF72-DFC7F4C34813}" srcOrd="5" destOrd="0" presId="urn:microsoft.com/office/officeart/2005/8/layout/hProcess9"/>
    <dgm:cxn modelId="{0975489A-8EB2-4574-934C-32E98ABAA345}" type="presParOf" srcId="{E4312D65-B721-462E-8753-2C893FD38F0D}" destId="{B96F51ED-4BAD-496E-9F6B-FAB382F5C00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871BA-B087-4B80-9659-D2D07FFDCF64}">
      <dsp:nvSpPr>
        <dsp:cNvPr id="0" name=""/>
        <dsp:cNvSpPr/>
      </dsp:nvSpPr>
      <dsp:spPr>
        <a:xfrm>
          <a:off x="624930" y="0"/>
          <a:ext cx="7082540" cy="1268669"/>
        </a:xfrm>
        <a:prstGeom prst="rightArrow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E2557D-E60A-45B3-A047-0F83C676F397}">
      <dsp:nvSpPr>
        <dsp:cNvPr id="0" name=""/>
        <dsp:cNvSpPr/>
      </dsp:nvSpPr>
      <dsp:spPr>
        <a:xfrm>
          <a:off x="1718" y="336945"/>
          <a:ext cx="1906572" cy="594777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" sz="1200" b="0" i="0" strike="noStrike" kern="1200" cap="none" baseline="0" dirty="0">
              <a:solidFill>
                <a:srgbClr val="000000"/>
              </a:solidFill>
              <a:latin typeface="Arial"/>
            </a:rPr>
            <a:t>Presentación de la propuesta de financiamiento</a:t>
          </a:r>
        </a:p>
      </dsp:txBody>
      <dsp:txXfrm>
        <a:off x="30753" y="365980"/>
        <a:ext cx="1848502" cy="536707"/>
      </dsp:txXfrm>
    </dsp:sp>
    <dsp:sp modelId="{05E2A395-7645-4273-909F-90B72E024BC0}">
      <dsp:nvSpPr>
        <dsp:cNvPr id="0" name=""/>
        <dsp:cNvSpPr/>
      </dsp:nvSpPr>
      <dsp:spPr>
        <a:xfrm>
          <a:off x="2165830" y="380600"/>
          <a:ext cx="1883257" cy="507467"/>
        </a:xfrm>
        <a:prstGeom prst="roundRect">
          <a:avLst/>
        </a:prstGeom>
        <a:solidFill>
          <a:schemeClr val="accent2">
            <a:shade val="50000"/>
            <a:hueOff val="103596"/>
            <a:satOff val="17038"/>
            <a:lumOff val="200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" sz="1400" b="0" i="0" strike="noStrike" kern="1200" cap="none" baseline="0" dirty="0" smtClean="0">
              <a:solidFill>
                <a:srgbClr val="000000"/>
              </a:solidFill>
              <a:latin typeface="Arial"/>
            </a:rPr>
            <a:t>Revision </a:t>
          </a:r>
          <a:r>
            <a:rPr lang="es" sz="1400" b="0" i="0" strike="noStrike" kern="1200" cap="none" baseline="0" dirty="0">
              <a:solidFill>
                <a:srgbClr val="000000"/>
              </a:solidFill>
              <a:latin typeface="Arial"/>
            </a:rPr>
            <a:t>de la Secretaría</a:t>
          </a:r>
        </a:p>
      </dsp:txBody>
      <dsp:txXfrm>
        <a:off x="2190602" y="405372"/>
        <a:ext cx="1833713" cy="457923"/>
      </dsp:txXfrm>
    </dsp:sp>
    <dsp:sp modelId="{4679B07C-BFFC-4347-B218-B6E3F22BE928}">
      <dsp:nvSpPr>
        <dsp:cNvPr id="0" name=""/>
        <dsp:cNvSpPr/>
      </dsp:nvSpPr>
      <dsp:spPr>
        <a:xfrm>
          <a:off x="4306627" y="380600"/>
          <a:ext cx="1883257" cy="507467"/>
        </a:xfrm>
        <a:prstGeom prst="roundRect">
          <a:avLst/>
        </a:prstGeom>
        <a:solidFill>
          <a:schemeClr val="accent2">
            <a:shade val="50000"/>
            <a:hueOff val="207192"/>
            <a:satOff val="34077"/>
            <a:lumOff val="400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" sz="1400" b="0" i="0" strike="noStrike" kern="1200" cap="none" baseline="0">
              <a:solidFill>
                <a:srgbClr val="000000"/>
              </a:solidFill>
              <a:latin typeface="Arial"/>
            </a:rPr>
            <a:t>Revisión durante la reunión del PRT</a:t>
          </a:r>
        </a:p>
      </dsp:txBody>
      <dsp:txXfrm>
        <a:off x="4331399" y="405372"/>
        <a:ext cx="1833713" cy="457923"/>
      </dsp:txXfrm>
    </dsp:sp>
    <dsp:sp modelId="{B96F51ED-4BAD-496E-9F6B-FAB382F5C007}">
      <dsp:nvSpPr>
        <dsp:cNvPr id="0" name=""/>
        <dsp:cNvSpPr/>
      </dsp:nvSpPr>
      <dsp:spPr>
        <a:xfrm>
          <a:off x="6447425" y="380600"/>
          <a:ext cx="1883257" cy="507467"/>
        </a:xfrm>
        <a:prstGeom prst="roundRect">
          <a:avLst/>
        </a:prstGeom>
        <a:solidFill>
          <a:schemeClr val="accent2">
            <a:shade val="50000"/>
            <a:hueOff val="103596"/>
            <a:satOff val="17038"/>
            <a:lumOff val="200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" sz="1200" b="0" i="0" strike="noStrike" kern="1200" cap="none" baseline="0" dirty="0">
              <a:solidFill>
                <a:srgbClr val="000000"/>
              </a:solidFill>
              <a:latin typeface="Arial"/>
            </a:rPr>
            <a:t>Los resultados de la revisión se notificarán a los solicitantes</a:t>
          </a:r>
        </a:p>
      </dsp:txBody>
      <dsp:txXfrm>
        <a:off x="6472197" y="405372"/>
        <a:ext cx="1833713" cy="4579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871BA-B087-4B80-9659-D2D07FFDCF64}">
      <dsp:nvSpPr>
        <dsp:cNvPr id="0" name=""/>
        <dsp:cNvSpPr/>
      </dsp:nvSpPr>
      <dsp:spPr>
        <a:xfrm>
          <a:off x="624930" y="0"/>
          <a:ext cx="7082540" cy="1268669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E2557D-E60A-45B3-A047-0F83C676F397}">
      <dsp:nvSpPr>
        <dsp:cNvPr id="0" name=""/>
        <dsp:cNvSpPr/>
      </dsp:nvSpPr>
      <dsp:spPr>
        <a:xfrm>
          <a:off x="2949" y="380600"/>
          <a:ext cx="1876875" cy="50746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" sz="1200" b="0" i="0" strike="noStrike" kern="1200" cap="none" baseline="0" dirty="0" smtClean="0">
              <a:solidFill>
                <a:srgbClr val="FFFFFF"/>
              </a:solidFill>
              <a:latin typeface="Arial"/>
            </a:rPr>
            <a:t>Dialogo regional y preparación </a:t>
          </a:r>
          <a:r>
            <a:rPr lang="es" sz="1200" b="0" i="0" strike="noStrike" kern="1200" cap="none" baseline="0" dirty="0">
              <a:solidFill>
                <a:srgbClr val="FFFFFF"/>
              </a:solidFill>
              <a:latin typeface="Arial"/>
            </a:rPr>
            <a:t>de la subvención</a:t>
          </a:r>
        </a:p>
      </dsp:txBody>
      <dsp:txXfrm>
        <a:off x="27721" y="405372"/>
        <a:ext cx="1827331" cy="457923"/>
      </dsp:txXfrm>
    </dsp:sp>
    <dsp:sp modelId="{05E2A395-7645-4273-909F-90B72E024BC0}">
      <dsp:nvSpPr>
        <dsp:cNvPr id="0" name=""/>
        <dsp:cNvSpPr/>
      </dsp:nvSpPr>
      <dsp:spPr>
        <a:xfrm>
          <a:off x="2152825" y="380600"/>
          <a:ext cx="1876875" cy="507467"/>
        </a:xfrm>
        <a:prstGeom prst="roundRect">
          <a:avLst/>
        </a:prstGeom>
        <a:solidFill>
          <a:schemeClr val="accent5">
            <a:hueOff val="-130342"/>
            <a:satOff val="27372"/>
            <a:lumOff val="-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" sz="1200" b="0" i="0" strike="noStrike" kern="1200" cap="none" baseline="0" dirty="0">
              <a:solidFill>
                <a:srgbClr val="FFFFFF"/>
              </a:solidFill>
              <a:latin typeface="Arial"/>
            </a:rPr>
            <a:t>Revisión del Comité de Aprobación de Subvenciones </a:t>
          </a:r>
        </a:p>
      </dsp:txBody>
      <dsp:txXfrm>
        <a:off x="2177597" y="405372"/>
        <a:ext cx="1827331" cy="457923"/>
      </dsp:txXfrm>
    </dsp:sp>
    <dsp:sp modelId="{4679B07C-BFFC-4347-B218-B6E3F22BE928}">
      <dsp:nvSpPr>
        <dsp:cNvPr id="0" name=""/>
        <dsp:cNvSpPr/>
      </dsp:nvSpPr>
      <dsp:spPr>
        <a:xfrm>
          <a:off x="4302700" y="380600"/>
          <a:ext cx="1876875" cy="507467"/>
        </a:xfrm>
        <a:prstGeom prst="roundRect">
          <a:avLst/>
        </a:prstGeom>
        <a:solidFill>
          <a:schemeClr val="accent5">
            <a:hueOff val="-260684"/>
            <a:satOff val="54743"/>
            <a:lumOff val="-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" sz="1200" b="0" i="0" strike="noStrike" kern="1200" cap="none" baseline="0" dirty="0">
              <a:solidFill>
                <a:srgbClr val="FFFFFF"/>
              </a:solidFill>
              <a:latin typeface="Arial"/>
            </a:rPr>
            <a:t>Firma de la subvención</a:t>
          </a:r>
        </a:p>
      </dsp:txBody>
      <dsp:txXfrm>
        <a:off x="4327472" y="405372"/>
        <a:ext cx="1827331" cy="457923"/>
      </dsp:txXfrm>
    </dsp:sp>
    <dsp:sp modelId="{B96F51ED-4BAD-496E-9F6B-FAB382F5C007}">
      <dsp:nvSpPr>
        <dsp:cNvPr id="0" name=""/>
        <dsp:cNvSpPr/>
      </dsp:nvSpPr>
      <dsp:spPr>
        <a:xfrm>
          <a:off x="6452575" y="380600"/>
          <a:ext cx="1876875" cy="507467"/>
        </a:xfrm>
        <a:prstGeom prst="roundRect">
          <a:avLst/>
        </a:prstGeom>
        <a:solidFill>
          <a:schemeClr val="accent5">
            <a:hueOff val="-391026"/>
            <a:satOff val="82115"/>
            <a:lumOff val="-129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" sz="1200" b="0" i="0" strike="noStrike" kern="1200" cap="none" baseline="0" dirty="0">
              <a:solidFill>
                <a:srgbClr val="FFFFFF"/>
              </a:solidFill>
              <a:latin typeface="Arial"/>
            </a:rPr>
            <a:t>Inicio de la ejecución de la subvención durante un período de tres años</a:t>
          </a:r>
        </a:p>
      </dsp:txBody>
      <dsp:txXfrm>
        <a:off x="6477347" y="405372"/>
        <a:ext cx="1827331" cy="457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D4827-EA02-B64F-967E-6B31CC928B92}" type="datetimeFigureOut">
              <a:rPr lang="en-US" smtClean="0"/>
              <a:t>14/06/18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CA21E-29DE-F741-979D-CB9352D77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385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174E8-EC8E-354D-95D5-705426745375}" type="datetimeFigureOut">
              <a:rPr lang="en-US" smtClean="0"/>
              <a:t>14/06/18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366F2-1B82-8E43-B983-045388936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7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366F2-1B82-8E43-B983-045388936D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51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80">
              <a:spcAft>
                <a:spcPts val="1202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4E1CB-EAEF-4A6C-B5C3-B307D2C96A74}" type="slidenum">
              <a:rPr lang="en-US" smtClean="0">
                <a:solidFill>
                  <a:srgbClr val="000000"/>
                </a:solidFill>
              </a:r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05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60388" y="877888"/>
            <a:ext cx="7797801" cy="438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7FA6C0-73B9-4AEF-B2BE-6072B59FE6BC}" type="slidenum">
              <a:rPr lang="fr-CH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fr-C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308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47913" y="390525"/>
            <a:ext cx="5245100" cy="2951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366F2-1B82-8E43-B983-045388936D7F}" type="slidenum">
              <a:rPr lang="en-US" smtClean="0">
                <a:solidFill>
                  <a:prstClr val="black"/>
                </a:solidFill>
              </a:rPr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87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366F2-1B82-8E43-B983-045388936D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86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4FA44-F25E-4F3A-B005-7AF3D85CFF9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324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" sz="1800" b="0" i="0" strike="noStrike" cap="none" baseline="0">
                <a:solidFill>
                  <a:srgbClr val="000000"/>
                </a:solidFill>
                <a:latin typeface="Calibri"/>
              </a:rPr>
              <a:t>7 convocatorias de propuestas para un total de 54 millones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366F2-1B82-8E43-B983-045388936D7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82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" sz="1800" b="0" i="0" strike="noStrike" cap="none" baseline="0">
                <a:solidFill>
                  <a:srgbClr val="000000"/>
                </a:solidFill>
                <a:latin typeface="Calibri"/>
              </a:rPr>
              <a:t>7 convocatorias de propuestas para un total de 54 millones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366F2-1B82-8E43-B983-045388936D7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12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366F2-1B82-8E43-B983-045388936D7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91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366F2-1B82-8E43-B983-045388936D7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8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4FA44-F25E-4F3A-B005-7AF3D85CFF96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55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7FA6C0-73B9-4AEF-B2BE-6072B59FE6BC}" type="slidenum">
              <a:rPr lang="fr-CH" smtClean="0"/>
              <a:pPr>
                <a:defRPr/>
              </a:pPr>
              <a:t>16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0842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2775BF8-2EF4-E149-B2E0-F8C316D69E3A}" type="datetime1">
              <a:rPr lang="en-US" smtClean="0"/>
              <a:t>14/06/18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62000" cy="5151600"/>
          </a:xfrm>
          <a:prstGeom prst="rect">
            <a:avLst/>
          </a:prstGeom>
          <a:solidFill>
            <a:srgbClr val="00B9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81656"/>
          </a:xfrm>
          <a:prstGeom prst="rect">
            <a:avLst/>
          </a:prstGeom>
        </p:spPr>
      </p:pic>
      <p:pic>
        <p:nvPicPr>
          <p:cNvPr id="8" name="Picture 7" descr="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58" y="4604114"/>
            <a:ext cx="1767600" cy="20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51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2030" y="1131300"/>
            <a:ext cx="8301047" cy="3442500"/>
          </a:xfrm>
          <a:prstGeom prst="rect">
            <a:avLst/>
          </a:prstGeom>
        </p:spPr>
        <p:txBody>
          <a:bodyPr lIns="0" tIns="0" rIns="0" bIns="0"/>
          <a:lstStyle>
            <a:lvl1pPr marL="0" indent="-129779">
              <a:buClr>
                <a:schemeClr val="tx2"/>
              </a:buClr>
              <a:buFont typeface="Arial" panose="020B0604020202020204" pitchFamily="34" charset="0"/>
              <a:buChar char="•"/>
              <a:defRPr b="0"/>
            </a:lvl1pPr>
            <a:lvl2pPr marL="471488" indent="-171450">
              <a:buFont typeface="Arial" panose="020B0604020202020204" pitchFamily="34" charset="0"/>
              <a:buChar char="–"/>
              <a:defRPr/>
            </a:lvl2pPr>
            <a:lvl3pPr marL="806054" indent="-171450">
              <a:defRPr/>
            </a:lvl3pPr>
            <a:lvl4pPr marL="1159002" indent="-171450"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43843" y="4786192"/>
            <a:ext cx="448645" cy="273844"/>
          </a:xfrm>
          <a:prstGeom prst="rect">
            <a:avLst/>
          </a:prstGeom>
        </p:spPr>
        <p:txBody>
          <a:bodyPr/>
          <a:lstStyle/>
          <a:p>
            <a:fld id="{71577891-0F60-4580-905F-BA11924E58FB}" type="slidenum">
              <a:rPr lang="en-US">
                <a:solidFill>
                  <a:srgbClr val="000000"/>
                </a:solidFill>
              </a:r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381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5FC18B5E-70B0-4E19-BEA0-A4F458A2D10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t>14/06/18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50332"/>
            <a:ext cx="2133600" cy="273844"/>
          </a:xfrm>
          <a:prstGeom prst="rect">
            <a:avLst/>
          </a:prstGeom>
        </p:spPr>
        <p:txBody>
          <a:bodyPr/>
          <a:lstStyle/>
          <a:p>
            <a:fld id="{B49ADD94-6139-4315-91B7-AD591A899D8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7351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50000"/>
            <a:ext cx="8064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9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2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864000"/>
            <a:ext cx="8064000" cy="396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999" y="1351107"/>
            <a:ext cx="80640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0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539999" y="1369903"/>
            <a:ext cx="3960000" cy="315129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2766" y="4223809"/>
            <a:ext cx="3961234" cy="411162"/>
          </a:xfrm>
        </p:spPr>
        <p:txBody>
          <a:bodyPr lIns="0" tIns="0" anchor="t" anchorCtr="0">
            <a:noAutofit/>
          </a:bodyPr>
          <a:lstStyle>
            <a:lvl1pPr marL="0" indent="0">
              <a:lnSpc>
                <a:spcPts val="720"/>
              </a:lnSpc>
              <a:spcBef>
                <a:spcPts val="0"/>
              </a:spcBef>
              <a:buNone/>
              <a:defRPr sz="6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4642766" y="1015965"/>
            <a:ext cx="3960000" cy="30649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9718" y="404665"/>
            <a:ext cx="3963048" cy="213360"/>
          </a:xfrm>
        </p:spPr>
        <p:txBody>
          <a:bodyPr lIns="0" tIns="0" anchor="t" anchorCtr="0">
            <a:noAutofit/>
          </a:bodyPr>
          <a:lstStyle>
            <a:lvl1pPr marL="0" indent="0">
              <a:buNone/>
              <a:defRPr sz="1200" b="0" i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4023533" cy="44196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4023533" cy="432000"/>
          </a:xfrm>
        </p:spPr>
        <p:txBody>
          <a:bodyPr lIns="0" tIns="0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39718" y="599102"/>
            <a:ext cx="3963048" cy="264898"/>
          </a:xfrm>
        </p:spPr>
        <p:txBody>
          <a:bodyPr lIns="0" tIns="0" anchor="t" anchorCtr="0">
            <a:noAutofit/>
          </a:bodyPr>
          <a:lstStyle>
            <a:lvl1pPr marL="0" indent="0">
              <a:buNone/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296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539999" y="1463040"/>
            <a:ext cx="3960000" cy="315129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6"/>
          </p:nvPr>
        </p:nvSpPr>
        <p:spPr>
          <a:xfrm>
            <a:off x="540000" y="864000"/>
            <a:ext cx="8064000" cy="432000"/>
          </a:xfrm>
        </p:spPr>
        <p:txBody>
          <a:bodyPr lIns="0" tIns="0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4644000" y="1469813"/>
            <a:ext cx="3960000" cy="3151293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1800"/>
            </a:lvl1pPr>
            <a:lvl2pPr marL="0" indent="0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500" baseline="0"/>
            </a:lvl3pPr>
            <a:lvl4pPr marL="274320" indent="-137160">
              <a:spcBef>
                <a:spcPts val="0"/>
              </a:spcBef>
              <a:buFont typeface="Lucida Grande"/>
              <a:buChar char="&gt;"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457200" indent="-137160">
              <a:buFont typeface="Lucida Grande"/>
              <a:buChar char="-"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3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40000" y="1278467"/>
            <a:ext cx="8064000" cy="336973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3"/>
          </p:nvPr>
        </p:nvSpPr>
        <p:spPr>
          <a:xfrm>
            <a:off x="540000" y="864000"/>
            <a:ext cx="8064000" cy="338267"/>
          </a:xfrm>
        </p:spPr>
        <p:txBody>
          <a:bodyPr lIns="0" tIns="0"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40000" y="450000"/>
            <a:ext cx="8064000" cy="44196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9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6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6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2031" y="1131570"/>
            <a:ext cx="8305566" cy="34427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31246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870" y="450000"/>
            <a:ext cx="8064000" cy="857250"/>
          </a:xfrm>
          <a:prstGeom prst="rect">
            <a:avLst/>
          </a:prstGeom>
        </p:spPr>
        <p:txBody>
          <a:bodyPr vert="horz" lIns="0" tIns="0" rIns="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351107"/>
            <a:ext cx="8064000" cy="3394472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5033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tabLst>
                <a:tab pos="1163638" algn="l"/>
              </a:tabLst>
              <a:defRPr sz="100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fld id="{1D1E3EDB-D7EB-F14E-A6D1-748C03EC5ED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40000" y="4798800"/>
            <a:ext cx="7635600" cy="1757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0" y="0"/>
            <a:ext cx="9162000" cy="182880"/>
          </a:xfrm>
          <a:prstGeom prst="rect">
            <a:avLst/>
          </a:prstGeom>
          <a:solidFill>
            <a:srgbClr val="00B9E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7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49" r:id="rId3"/>
    <p:sldLayoutId id="2147483652" r:id="rId4"/>
    <p:sldLayoutId id="2147483653" r:id="rId5"/>
    <p:sldLayoutId id="2147483655" r:id="rId6"/>
    <p:sldLayoutId id="2147483654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 baseline="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ts val="1900"/>
        </a:lnSpc>
        <a:spcBef>
          <a:spcPts val="0"/>
        </a:spcBef>
        <a:buFontTx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lnSpc>
          <a:spcPts val="1900"/>
        </a:lnSpc>
        <a:spcBef>
          <a:spcPts val="0"/>
        </a:spcBef>
        <a:buFontTx/>
        <a:buNone/>
        <a:defRPr sz="1800" kern="12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2pPr>
      <a:lvl3pPr marL="0" indent="0" algn="l" defTabSz="457200" rtl="0" eaLnBrk="1" latinLnBrk="0" hangingPunct="1">
        <a:lnSpc>
          <a:spcPts val="1700"/>
        </a:lnSpc>
        <a:spcBef>
          <a:spcPts val="0"/>
        </a:spcBef>
        <a:buFontTx/>
        <a:buNone/>
        <a:defRPr sz="16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262800" indent="-136800" algn="l" defTabSz="457200" rtl="0" eaLnBrk="1" latinLnBrk="0" hangingPunct="1">
        <a:spcBef>
          <a:spcPts val="0"/>
        </a:spcBef>
        <a:buFont typeface="Lucida Grande"/>
        <a:buChar char="&gt;"/>
        <a:defRPr sz="16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4pPr>
      <a:lvl5pPr marL="457200" indent="-136800" algn="l" defTabSz="457200" rtl="0" eaLnBrk="1" latinLnBrk="0" hangingPunct="1">
        <a:lnSpc>
          <a:spcPts val="1400"/>
        </a:lnSpc>
        <a:spcBef>
          <a:spcPts val="0"/>
        </a:spcBef>
        <a:buFont typeface="Arial"/>
        <a:buChar char="–"/>
        <a:defRPr sz="1200" kern="1200" baseline="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notesSlide" Target="../notesSlides/notesSlide10.xml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emf"/><Relationship Id="rId7" Type="http://schemas.openxmlformats.org/officeDocument/2006/relationships/hyperlink" Target="https://www.theglobalfund.org/en/documents-by-type/implementers/" TargetMode="External"/><Relationship Id="rId1" Type="http://schemas.openxmlformats.org/officeDocument/2006/relationships/vmlDrawing" Target="../drawings/vmlDrawing2.vml"/><Relationship Id="rId2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8.xml"/><Relationship Id="rId3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ccessToFunding@theglobalfund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/>
          <p:nvPr/>
        </p:nvSpPr>
        <p:spPr>
          <a:xfrm>
            <a:off x="182880" y="3749353"/>
            <a:ext cx="8089444" cy="1008000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00"/>
              </a:lnSpc>
            </a:pPr>
            <a:endParaRPr lang="es" sz="1500" dirty="0" smtClean="0">
              <a:solidFill>
                <a:schemeClr val="bg1"/>
              </a:solidFill>
            </a:endParaRPr>
          </a:p>
          <a:p>
            <a:pPr>
              <a:lnSpc>
                <a:spcPts val="2300"/>
              </a:lnSpc>
            </a:pPr>
            <a:r>
              <a:rPr lang="es" sz="1200" dirty="0" smtClean="0">
                <a:solidFill>
                  <a:srgbClr val="FFFFFF"/>
                </a:solidFill>
                <a:latin typeface="Arial"/>
              </a:rPr>
              <a:t>14 de junio de 2018</a:t>
            </a:r>
            <a:endParaRPr lang="es" sz="12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Subtitle 2"/>
          <p:cNvSpPr txBox="1"/>
          <p:nvPr/>
        </p:nvSpPr>
        <p:spPr>
          <a:xfrm>
            <a:off x="1845551" y="2218552"/>
            <a:ext cx="6934200" cy="63703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Tx/>
              <a:buNone/>
              <a:defRPr sz="18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0"/>
              </a:spcBef>
              <a:buFontTx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endParaRPr lang="es" sz="1100" dirty="0">
              <a:solidFill>
                <a:srgbClr val="809FB9"/>
              </a:solidFill>
              <a:cs typeface="Arial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182880" y="2837358"/>
            <a:ext cx="8961120" cy="2333236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00"/>
              </a:lnSpc>
            </a:pPr>
            <a:r>
              <a:rPr lang="es" sz="2000" b="1" dirty="0" smtClean="0">
                <a:latin typeface="Arial"/>
              </a:rPr>
              <a:t>Convocatorias de propuestas multipaís: sexta ventana de revision PRT</a:t>
            </a:r>
          </a:p>
          <a:p>
            <a:pPr>
              <a:lnSpc>
                <a:spcPts val="2300"/>
              </a:lnSpc>
            </a:pPr>
            <a:r>
              <a:rPr lang="es" sz="2000" b="1" dirty="0" smtClean="0">
                <a:latin typeface="Arial"/>
              </a:rPr>
              <a:t>Orientación práctica para posibles solicitantes</a:t>
            </a:r>
          </a:p>
          <a:p>
            <a:pPr>
              <a:lnSpc>
                <a:spcPts val="2300"/>
              </a:lnSpc>
            </a:pPr>
            <a:endParaRPr lang="es" sz="21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730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78632" y="565385"/>
          <a:ext cx="8125369" cy="4092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9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585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19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19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marL="0" indent="0" algn="ctr" defTabSz="981075"/>
                      <a:r>
                        <a:rPr lang="es" sz="1200" b="1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Enfermedad</a:t>
                      </a:r>
                    </a:p>
                  </a:txBody>
                  <a:tcPr marL="0" marR="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1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Á</a:t>
                      </a:r>
                      <a:r>
                        <a:rPr lang="es-ES" sz="1200" b="1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rea</a:t>
                      </a:r>
                      <a:r>
                        <a:rPr lang="es" sz="1200" b="1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 prioritari</a:t>
                      </a:r>
                      <a:r>
                        <a:rPr lang="es-ES" sz="1200" b="1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es" sz="1200" b="1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 y número previsto de subvenciones</a:t>
                      </a: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1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Máximo de subvenciones concedidas</a:t>
                      </a: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1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Asignación</a:t>
                      </a:r>
                    </a:p>
                    <a:p>
                      <a:pPr algn="ctr"/>
                      <a:r>
                        <a:rPr lang="es" sz="1200" b="1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US$ M</a:t>
                      </a:r>
                      <a:endParaRPr lang="es" sz="1200" b="1" i="0" strike="noStrike" cap="non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172">
                <a:tc rowSpan="5">
                  <a:txBody>
                    <a:bodyPr/>
                    <a:lstStyle/>
                    <a:p>
                      <a:pPr algn="ctr"/>
                      <a:r>
                        <a:rPr lang="es" sz="14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TB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1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Mejorar la calidad de la atención y la prevención de la tuberculosis multirresistente en Europa oriental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1 subvención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456">
                <a:tc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1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Intervenciones para los refugiados en África oriental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1 subvención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" sz="12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7,5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5921">
                <a:tc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1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Laboratorio supranacional en África occidental y central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1 subvención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8343">
                <a:tc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1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Intervenciones para los migrantes y las poblaciones móviles en Asia </a:t>
                      </a:r>
                    </a:p>
                    <a:p>
                      <a:pPr algn="ctr"/>
                      <a:r>
                        <a:rPr lang="es" sz="11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(migrantes afganos)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1 subvención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0237">
                <a:tc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1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Intervenciones para los migrantes y las poblaciones móviles en Asia </a:t>
                      </a:r>
                    </a:p>
                    <a:p>
                      <a:pPr algn="ctr"/>
                      <a:r>
                        <a:rPr lang="es" sz="11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(Mekong)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1 subvención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0237">
                <a:tc rowSpan="2">
                  <a:txBody>
                    <a:bodyPr/>
                    <a:lstStyle/>
                    <a:p>
                      <a:pPr algn="ctr"/>
                      <a:r>
                        <a:rPr lang="es" sz="14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VIH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1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Sostenibilidad de los servicios para las poblaciones clave en la región de Europa oriental y Asia central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1-2 </a:t>
                      </a:r>
                      <a:r>
                        <a:rPr lang="es" sz="12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subvenciones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0237">
                <a:tc vMerge="1"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1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Sostenibilidad de los servicios para las poblaciones clave en la región de Oriente Medio y África septentrional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1 subvención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7,5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Title 4"/>
          <p:cNvSpPr txBox="1"/>
          <p:nvPr/>
        </p:nvSpPr>
        <p:spPr>
          <a:xfrm>
            <a:off x="164124" y="231069"/>
            <a:ext cx="8439877" cy="334316"/>
          </a:xfrm>
          <a:prstGeom prst="rect">
            <a:avLst/>
          </a:prstGeom>
        </p:spPr>
        <p:txBody>
          <a:bodyPr vert="horz" lIns="0" tIns="0" rIns="0" bIns="45720" rtlCol="0" anchor="t" anchorCtr="0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ctr"/>
            <a:r>
              <a:rPr lang="es-ES" sz="2100" b="1" dirty="0">
                <a:solidFill>
                  <a:srgbClr val="000000"/>
                </a:solidFill>
              </a:rPr>
              <a:t>Áreas prioritarias </a:t>
            </a:r>
            <a:r>
              <a:rPr lang="es" sz="2100" b="1" dirty="0">
                <a:solidFill>
                  <a:srgbClr val="000000"/>
                </a:solidFill>
              </a:rPr>
              <a:t>de convocatoria de propuestas </a:t>
            </a:r>
            <a:r>
              <a:rPr lang="es" sz="2100" b="1" dirty="0" smtClean="0">
                <a:solidFill>
                  <a:srgbClr val="000000"/>
                </a:solidFill>
              </a:rPr>
              <a:t>revisadas por el PRT </a:t>
            </a:r>
            <a:r>
              <a:rPr lang="es" sz="2100" b="1" dirty="0">
                <a:solidFill>
                  <a:srgbClr val="000000"/>
                </a:solidFill>
              </a:rPr>
              <a:t>en </a:t>
            </a:r>
            <a:r>
              <a:rPr lang="es" sz="2100" b="1" dirty="0" smtClean="0">
                <a:solidFill>
                  <a:srgbClr val="000000"/>
                </a:solidFill>
              </a:rPr>
              <a:t>la quinta ventana</a:t>
            </a:r>
            <a:endParaRPr lang="es" sz="21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25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78633" y="985422"/>
          <a:ext cx="8126999" cy="2398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8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95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21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21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es" sz="1200" b="1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Enfermedad</a:t>
                      </a:r>
                    </a:p>
                  </a:txBody>
                  <a:tcPr marL="0" marR="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1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Á</a:t>
                      </a:r>
                      <a:r>
                        <a:rPr lang="es-ES" sz="1200" b="1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rea</a:t>
                      </a:r>
                      <a:r>
                        <a:rPr lang="es" sz="1200" b="1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 prioritari</a:t>
                      </a:r>
                      <a:r>
                        <a:rPr lang="es-ES" sz="1200" b="1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es" sz="1200" b="1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 y número previsto de subvenciones</a:t>
                      </a: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1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Máximo de subvenciones concedidas</a:t>
                      </a: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1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Asignación</a:t>
                      </a:r>
                    </a:p>
                    <a:p>
                      <a:pPr algn="ctr"/>
                      <a:r>
                        <a:rPr lang="es" sz="1200" b="1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US$</a:t>
                      </a:r>
                      <a:endParaRPr lang="es" sz="1200" b="1" i="0" strike="noStrike" cap="non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9112">
                <a:tc>
                  <a:txBody>
                    <a:bodyPr/>
                    <a:lstStyle/>
                    <a:p>
                      <a:pPr algn="ctr"/>
                      <a:r>
                        <a:rPr lang="es" sz="1400" b="0" i="0" strike="noStrike" cap="none" baseline="0">
                          <a:solidFill>
                            <a:srgbClr val="000000"/>
                          </a:solidFill>
                          <a:latin typeface="Arial"/>
                        </a:rPr>
                        <a:t>TB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strike="noStrike" cap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Apoyo a los países de América Latina y el Caribe (ALC) en proceso de transición del financiamiento del Fondo Mundial para la lucha contra la tuberculosis</a:t>
                      </a:r>
                      <a:endParaRPr lang="es" sz="1100" b="0" i="0" strike="noStrike" cap="non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1 subvención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4.5</a:t>
                      </a:r>
                      <a:endParaRPr lang="es" sz="1200" b="0" i="0" strike="noStrike" cap="non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892">
                <a:tc rowSpan="2">
                  <a:txBody>
                    <a:bodyPr/>
                    <a:lstStyle/>
                    <a:p>
                      <a:pPr algn="ctr"/>
                      <a:r>
                        <a:rPr lang="es" sz="14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VIH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strike="noStrike" cap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Sostenibilidad de los servicios destinados a las poblaciones clave en la región de América Latina</a:t>
                      </a:r>
                      <a:endParaRPr lang="es" sz="1100" b="0" i="0" strike="noStrike" cap="non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1-2 </a:t>
                      </a:r>
                      <a:r>
                        <a:rPr lang="es" sz="12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subvenciones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10.5</a:t>
                      </a:r>
                      <a:endParaRPr lang="es" sz="1200" b="0" i="0" strike="noStrike" cap="non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0237">
                <a:tc vMerge="1">
                  <a:txBody>
                    <a:bodyPr/>
                    <a:lstStyle/>
                    <a:p>
                      <a:pPr algn="ctr"/>
                      <a:endParaRPr lang="es" sz="1400" b="0" i="0" strike="noStrike" cap="non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strike="noStrike" cap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Sostenibilidad de los servicios destinados a las poblaciones clave en la región del Caribe</a:t>
                      </a:r>
                      <a:endParaRPr lang="es" sz="1100" b="0" i="0" strike="noStrike" cap="non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" sz="1200" b="0" i="0" strike="noStrike" cap="non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200" b="0" i="0" strike="noStrike" cap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 subvención </a:t>
                      </a:r>
                    </a:p>
                    <a:p>
                      <a:pPr algn="ctr"/>
                      <a:endParaRPr lang="es" sz="1200" b="0" i="0" strike="noStrike" cap="non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200" b="0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6.5</a:t>
                      </a:r>
                      <a:endParaRPr lang="es" sz="1200" b="0" i="0" strike="noStrike" cap="non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6" name="Title 4"/>
          <p:cNvSpPr txBox="1"/>
          <p:nvPr/>
        </p:nvSpPr>
        <p:spPr>
          <a:xfrm>
            <a:off x="218831" y="363444"/>
            <a:ext cx="8385169" cy="358451"/>
          </a:xfrm>
          <a:prstGeom prst="rect">
            <a:avLst/>
          </a:prstGeom>
        </p:spPr>
        <p:txBody>
          <a:bodyPr vert="horz" lIns="0" tIns="0" rIns="0" bIns="45720" rtlCol="0" anchor="t" anchorCtr="0">
            <a:normAutofit fontScale="7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algn="ctr"/>
            <a:r>
              <a:rPr lang="es" sz="2100" b="1" dirty="0">
                <a:solidFill>
                  <a:srgbClr val="000000"/>
                </a:solidFill>
              </a:rPr>
              <a:t>Á</a:t>
            </a:r>
            <a:r>
              <a:rPr lang="es-ES" sz="2100" b="1" dirty="0">
                <a:solidFill>
                  <a:srgbClr val="000000"/>
                </a:solidFill>
              </a:rPr>
              <a:t>reas</a:t>
            </a:r>
            <a:r>
              <a:rPr lang="es" sz="2100" b="1" dirty="0">
                <a:solidFill>
                  <a:srgbClr val="000000"/>
                </a:solidFill>
              </a:rPr>
              <a:t> prioritari</a:t>
            </a:r>
            <a:r>
              <a:rPr lang="es-ES" sz="2100" b="1" dirty="0">
                <a:solidFill>
                  <a:srgbClr val="000000"/>
                </a:solidFill>
              </a:rPr>
              <a:t>a</a:t>
            </a:r>
            <a:r>
              <a:rPr lang="es" sz="2100" b="1" dirty="0">
                <a:solidFill>
                  <a:srgbClr val="000000"/>
                </a:solidFill>
              </a:rPr>
              <a:t>s de convocatoria de propuestas de cara </a:t>
            </a:r>
            <a:r>
              <a:rPr lang="es" sz="2100" b="1" dirty="0" smtClean="0">
                <a:solidFill>
                  <a:srgbClr val="000000"/>
                </a:solidFill>
              </a:rPr>
              <a:t>a la </a:t>
            </a:r>
            <a:r>
              <a:rPr lang="es" sz="2100" b="1" dirty="0">
                <a:solidFill>
                  <a:srgbClr val="000000"/>
                </a:solidFill>
              </a:rPr>
              <a:t>revisión </a:t>
            </a:r>
            <a:r>
              <a:rPr lang="es" sz="2100" b="1" dirty="0" smtClean="0">
                <a:solidFill>
                  <a:srgbClr val="000000"/>
                </a:solidFill>
              </a:rPr>
              <a:t>en ventanilla sexta</a:t>
            </a:r>
            <a:endParaRPr lang="es" sz="21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7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/>
          <p:nvPr/>
        </p:nvSpPr>
        <p:spPr>
          <a:xfrm>
            <a:off x="1845551" y="2218552"/>
            <a:ext cx="6934200" cy="63703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Tx/>
              <a:buNone/>
              <a:defRPr sz="18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0"/>
              </a:spcBef>
              <a:buFontTx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endParaRPr lang="en-US" sz="1100" dirty="0">
              <a:solidFill>
                <a:srgbClr val="809FB9"/>
              </a:solidFill>
              <a:cs typeface="Arial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463685" y="3107420"/>
            <a:ext cx="8316066" cy="1678697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00"/>
              </a:lnSpc>
            </a:pPr>
            <a:r>
              <a:rPr lang="es" sz="2100" b="1" dirty="0" smtClean="0">
                <a:solidFill>
                  <a:srgbClr val="FFFFFF"/>
                </a:solidFill>
                <a:latin typeface="Arial"/>
              </a:rPr>
              <a:t>Requisitos que </a:t>
            </a:r>
            <a:r>
              <a:rPr lang="es" sz="2100" b="1" dirty="0">
                <a:solidFill>
                  <a:srgbClr val="FFFFFF"/>
                </a:solidFill>
                <a:latin typeface="Arial"/>
              </a:rPr>
              <a:t>deben cumplir las propuestas de financiamiento multipaís</a:t>
            </a:r>
          </a:p>
          <a:p>
            <a:pPr>
              <a:lnSpc>
                <a:spcPts val="2300"/>
              </a:lnSpc>
            </a:pPr>
            <a:endParaRPr lang="en-US" sz="2100" dirty="0">
              <a:solidFill>
                <a:schemeClr val="bg1"/>
              </a:solidFill>
            </a:endParaRPr>
          </a:p>
          <a:p>
            <a:pPr>
              <a:lnSpc>
                <a:spcPts val="2300"/>
              </a:lnSpc>
            </a:pPr>
            <a:endParaRPr lang="en-US" sz="2100" b="1" dirty="0">
              <a:solidFill>
                <a:schemeClr val="bg1"/>
              </a:solidFill>
            </a:endParaRPr>
          </a:p>
          <a:p>
            <a:pPr>
              <a:lnSpc>
                <a:spcPts val="2300"/>
              </a:lnSpc>
            </a:pPr>
            <a:endParaRPr lang="en-US" sz="21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138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14933" y="455415"/>
            <a:ext cx="746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2400" b="1" dirty="0">
                <a:solidFill>
                  <a:srgbClr val="000000"/>
                </a:solidFill>
                <a:latin typeface="Arial"/>
              </a:rPr>
              <a:t>¿Quién puede ser </a:t>
            </a:r>
            <a:r>
              <a:rPr lang="es" sz="2400" b="1" dirty="0">
                <a:solidFill>
                  <a:srgbClr val="FFAA22"/>
                </a:solidFill>
                <a:latin typeface="Arial"/>
              </a:rPr>
              <a:t>solicitante</a:t>
            </a:r>
            <a:r>
              <a:rPr lang="es" sz="2400" b="1" dirty="0">
                <a:solidFill>
                  <a:srgbClr val="000000"/>
                </a:solidFill>
                <a:latin typeface="Arial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71230" y="1531794"/>
            <a:ext cx="4163993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" dirty="0">
                <a:solidFill>
                  <a:srgbClr val="FFFFFF"/>
                </a:solidFill>
                <a:latin typeface="Arial"/>
              </a:rPr>
              <a:t>Organización </a:t>
            </a:r>
            <a:r>
              <a:rPr lang="es" dirty="0" smtClean="0">
                <a:solidFill>
                  <a:srgbClr val="FFFFFF"/>
                </a:solidFill>
                <a:latin typeface="Arial"/>
              </a:rPr>
              <a:t>Regional </a:t>
            </a:r>
            <a:endParaRPr lang="es" dirty="0">
              <a:solidFill>
                <a:srgbClr val="FFFFFF"/>
              </a:solidFill>
              <a:latin typeface="Arial"/>
            </a:endParaRPr>
          </a:p>
          <a:p>
            <a:pPr algn="ctr"/>
            <a:r>
              <a:rPr lang="es" dirty="0">
                <a:solidFill>
                  <a:srgbClr val="FFFFFF"/>
                </a:solidFill>
                <a:latin typeface="Arial"/>
              </a:rPr>
              <a:t>(OR)</a:t>
            </a:r>
          </a:p>
        </p:txBody>
      </p:sp>
      <p:sp>
        <p:nvSpPr>
          <p:cNvPr id="17" name="Text Placeholder 16"/>
          <p:cNvSpPr txBox="1">
            <a:spLocks noGrp="1"/>
          </p:cNvSpPr>
          <p:nvPr>
            <p:ph type="body" sz="quarter" idx="10"/>
          </p:nvPr>
        </p:nvSpPr>
        <p:spPr>
          <a:xfrm>
            <a:off x="2171229" y="2549182"/>
            <a:ext cx="4163995" cy="533479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" dirty="0">
                <a:solidFill>
                  <a:srgbClr val="FFFFFF"/>
                </a:solidFill>
                <a:latin typeface="Arial"/>
              </a:rPr>
              <a:t>Mecanismo de coordinación regional </a:t>
            </a:r>
          </a:p>
          <a:p>
            <a:pPr algn="ctr"/>
            <a:r>
              <a:rPr lang="es" dirty="0">
                <a:solidFill>
                  <a:srgbClr val="FFFFFF"/>
                </a:solidFill>
                <a:latin typeface="Arial"/>
              </a:rPr>
              <a:t>(MCR)</a:t>
            </a:r>
          </a:p>
        </p:txBody>
      </p:sp>
      <p:sp>
        <p:nvSpPr>
          <p:cNvPr id="5" name="Text Placeholder 16"/>
          <p:cNvSpPr txBox="1">
            <a:spLocks/>
          </p:cNvSpPr>
          <p:nvPr/>
        </p:nvSpPr>
        <p:spPr>
          <a:xfrm>
            <a:off x="2171230" y="3580820"/>
            <a:ext cx="4163995" cy="289823"/>
          </a:xfrm>
          <a:prstGeom prst="rect">
            <a:avLst/>
          </a:prstGeom>
          <a:solidFill>
            <a:schemeClr val="tx2"/>
          </a:solidFill>
          <a:ln>
            <a:solidFill>
              <a:schemeClr val="accent2"/>
            </a:solidFill>
          </a:ln>
        </p:spPr>
        <p:txBody>
          <a:bodyPr vert="horz" wrap="square" lIns="0" tIns="0" rIns="0" bIns="45720" rtlCol="0" anchor="ctr">
            <a:spAutoFit/>
          </a:bodyPr>
          <a:lstStyle>
            <a:lvl1pPr marL="0" indent="0" algn="l" defTabSz="457200" rtl="0" eaLnBrk="1" latinLnBrk="0" hangingPunct="1">
              <a:lnSpc>
                <a:spcPts val="1900"/>
              </a:lnSpc>
              <a:spcBef>
                <a:spcPts val="0"/>
              </a:spcBef>
              <a:buFontTx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lnSpc>
                <a:spcPts val="19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+mn-cs"/>
              </a:defRPr>
            </a:lvl2pPr>
            <a:lvl3pPr marL="0" indent="0" algn="l" defTabSz="457200" rtl="0" eaLnBrk="1" latinLnBrk="0" hangingPunct="1">
              <a:lnSpc>
                <a:spcPts val="1700"/>
              </a:lnSpc>
              <a:spcBef>
                <a:spcPts val="0"/>
              </a:spcBef>
              <a:buFontTx/>
              <a:buNone/>
              <a:defRPr sz="16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262800" indent="-136800" algn="l" defTabSz="457200" rtl="0" eaLnBrk="1" latinLnBrk="0" hangingPunct="1">
              <a:spcBef>
                <a:spcPts val="0"/>
              </a:spcBef>
              <a:buFont typeface="Lucida Grande"/>
              <a:buChar char="&gt;"/>
              <a:defRPr sz="16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+mn-cs"/>
              </a:defRPr>
            </a:lvl4pPr>
            <a:lvl5pPr marL="457200" indent="-136800" algn="l" defTabSz="457200" rtl="0" eaLnBrk="1" latinLnBrk="0" hangingPunct="1">
              <a:lnSpc>
                <a:spcPts val="1400"/>
              </a:lnSpc>
              <a:spcBef>
                <a:spcPts val="0"/>
              </a:spcBef>
              <a:buFont typeface="Arial"/>
              <a:buChar char="–"/>
              <a:defRPr sz="12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dirty="0" smtClean="0">
                <a:solidFill>
                  <a:srgbClr val="FFFFFF"/>
                </a:solidFill>
                <a:latin typeface="Arial"/>
              </a:rPr>
              <a:t>Consorcio</a:t>
            </a:r>
            <a:endParaRPr lang="es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86800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62907" y="1095059"/>
            <a:ext cx="8755508" cy="93871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defTabSz="914378">
              <a:defRPr/>
            </a:pPr>
            <a:r>
              <a:rPr lang="es" sz="1100" b="1" dirty="0">
                <a:solidFill>
                  <a:srgbClr val="000000"/>
                </a:solidFill>
                <a:latin typeface="Arial"/>
              </a:rPr>
              <a:t>1.  Proceso transparente e inclusivo de elaboración de las propuestas de financiamiento</a:t>
            </a:r>
          </a:p>
          <a:p>
            <a:pPr marL="228594" indent="-228594" algn="just" defTabSz="914378">
              <a:buFont typeface="+mj-lt"/>
              <a:buAutoNum type="alphaLcParenR"/>
              <a:defRPr/>
            </a:pPr>
            <a:r>
              <a:rPr lang="es" sz="1100" dirty="0">
                <a:solidFill>
                  <a:srgbClr val="000000"/>
                </a:solidFill>
                <a:latin typeface="Arial"/>
              </a:rPr>
              <a:t>Coordinar la elaboración de las propuestas de financiamiento mediante procesos transparentes y documentados que garanticen la participación de una amplia variedad de partes interesadas. </a:t>
            </a:r>
          </a:p>
          <a:p>
            <a:pPr marL="228594" indent="-228594" algn="just" defTabSz="914378">
              <a:buFont typeface="+mj-lt"/>
              <a:buAutoNum type="alphaLcParenR"/>
              <a:defRPr/>
            </a:pPr>
            <a:r>
              <a:rPr lang="es" sz="1100" dirty="0">
                <a:solidFill>
                  <a:srgbClr val="000000"/>
                </a:solidFill>
                <a:latin typeface="Arial"/>
              </a:rPr>
              <a:t>Documentar de forma clara los esfuerzos realizados para garantizar la participación de las poblaciones clave </a:t>
            </a:r>
            <a:r>
              <a:rPr lang="es" sz="1100" dirty="0">
                <a:solidFill>
                  <a:srgbClr val="000000"/>
                </a:solidFill>
              </a:rPr>
              <a:t>afectadas, incluidas las poblaciones en mayor riesgo, </a:t>
            </a:r>
            <a:r>
              <a:rPr lang="es" sz="1100" dirty="0">
                <a:solidFill>
                  <a:srgbClr val="000000"/>
                </a:solidFill>
                <a:latin typeface="Arial"/>
              </a:rPr>
              <a:t>en la elaboración de la solicitud de financiamiento.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2907" y="2114146"/>
            <a:ext cx="4093984" cy="263149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es" sz="1100" b="1" dirty="0">
                <a:solidFill>
                  <a:srgbClr val="000000"/>
                </a:solidFill>
                <a:latin typeface="Arial"/>
              </a:rPr>
              <a:t>2. </a:t>
            </a:r>
            <a:r>
              <a:rPr lang="es" sz="1100" dirty="0">
                <a:solidFill>
                  <a:srgbClr val="000000"/>
                </a:solidFill>
                <a:latin typeface="Arial"/>
              </a:rPr>
              <a:t>Demostrar que se ha consultado ampliamente a los interesados regionales y que estos han participado a través de: </a:t>
            </a:r>
          </a:p>
          <a:p>
            <a:pPr marL="171446" indent="-171446" algn="just">
              <a:buFont typeface="Wingdings" panose="05000000000000000000" pitchFamily="2" charset="2"/>
              <a:buChar char="Ø"/>
            </a:pPr>
            <a:r>
              <a:rPr lang="es" sz="1100" dirty="0">
                <a:solidFill>
                  <a:srgbClr val="000000"/>
                </a:solidFill>
                <a:latin typeface="Arial"/>
              </a:rPr>
              <a:t>Amplia experiencia trabajando en la región, en especial con los temas que las prioridades multipaís tienen como objetivo.  </a:t>
            </a:r>
          </a:p>
          <a:p>
            <a:pPr marL="171446" indent="-171446" algn="just">
              <a:buFont typeface="Wingdings" panose="05000000000000000000" pitchFamily="2" charset="2"/>
              <a:buChar char="Ø"/>
            </a:pPr>
            <a:r>
              <a:rPr lang="es" sz="1100" dirty="0">
                <a:solidFill>
                  <a:srgbClr val="000000"/>
                </a:solidFill>
                <a:latin typeface="Arial"/>
              </a:rPr>
              <a:t>Experiencia de trabajo con otras iniciativas o programas con un enfoque regional o multipaís. </a:t>
            </a:r>
          </a:p>
          <a:p>
            <a:pPr marL="171446" indent="-171446" algn="just">
              <a:buFont typeface="Wingdings" panose="05000000000000000000" pitchFamily="2" charset="2"/>
              <a:buChar char="Ø"/>
            </a:pPr>
            <a:r>
              <a:rPr lang="es" sz="1100" dirty="0">
                <a:solidFill>
                  <a:srgbClr val="000000"/>
                </a:solidFill>
                <a:latin typeface="Arial"/>
              </a:rPr>
              <a:t>Experiencia de trabajo con las poblaciones clave.  </a:t>
            </a:r>
          </a:p>
          <a:p>
            <a:pPr lvl="0" algn="just"/>
            <a:endParaRPr lang="en-US" sz="1100" b="1" u="sng" dirty="0">
              <a:solidFill>
                <a:prstClr val="black"/>
              </a:solidFill>
            </a:endParaRPr>
          </a:p>
          <a:p>
            <a:pPr lvl="0" algn="just"/>
            <a:r>
              <a:rPr lang="es" sz="1100" b="1" dirty="0">
                <a:solidFill>
                  <a:srgbClr val="000000"/>
                </a:solidFill>
                <a:latin typeface="Arial"/>
              </a:rPr>
              <a:t>3.</a:t>
            </a:r>
            <a:r>
              <a:rPr lang="es" sz="1100" dirty="0">
                <a:solidFill>
                  <a:srgbClr val="000000"/>
                </a:solidFill>
                <a:latin typeface="Arial"/>
              </a:rPr>
              <a:t> No ser un organismo de las Naciones Unidas o un organismo bilateral o multilateral.</a:t>
            </a:r>
          </a:p>
          <a:p>
            <a:pPr lvl="0" algn="just"/>
            <a:r>
              <a:rPr lang="en-US" sz="1100" dirty="0">
                <a:solidFill>
                  <a:prstClr val="black"/>
                </a:solidFill>
              </a:rPr>
              <a:t> </a:t>
            </a:r>
            <a:endParaRPr lang="en-GB" sz="1100" dirty="0">
              <a:solidFill>
                <a:prstClr val="black"/>
              </a:solidFill>
            </a:endParaRPr>
          </a:p>
          <a:p>
            <a:pPr algn="just"/>
            <a:r>
              <a:rPr lang="es" sz="1100" b="1" dirty="0">
                <a:solidFill>
                  <a:srgbClr val="000000"/>
                </a:solidFill>
                <a:latin typeface="Arial"/>
              </a:rPr>
              <a:t>4. </a:t>
            </a:r>
            <a:r>
              <a:rPr lang="es" sz="1100" dirty="0">
                <a:solidFill>
                  <a:srgbClr val="000000"/>
                </a:solidFill>
                <a:latin typeface="Arial"/>
              </a:rPr>
              <a:t>Demostrar que incluye elementos de sostenibilidad en el ámbito de la prioridad estratégica regional. </a:t>
            </a: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328172" y="210015"/>
            <a:ext cx="8756943" cy="35486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" sz="2000" b="1" dirty="0">
                <a:solidFill>
                  <a:srgbClr val="000000"/>
                </a:solidFill>
              </a:rPr>
              <a:t>Requisitos que deben cumplir los solicitantes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06644" y="682187"/>
            <a:ext cx="4317407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" dirty="0" smtClean="0">
                <a:solidFill>
                  <a:srgbClr val="FFFFFF"/>
                </a:solidFill>
                <a:latin typeface="Arial"/>
              </a:rPr>
              <a:t>MCR/Consorcio </a:t>
            </a:r>
            <a:endParaRPr lang="es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372692" y="645359"/>
            <a:ext cx="1855062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" dirty="0" smtClean="0">
                <a:solidFill>
                  <a:srgbClr val="FFFFFF"/>
                </a:solidFill>
                <a:latin typeface="Arial"/>
              </a:rPr>
              <a:t>OR </a:t>
            </a:r>
            <a:endParaRPr lang="es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8801" y="2180212"/>
            <a:ext cx="4317407" cy="178510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defTabSz="914378">
              <a:defRPr/>
            </a:pPr>
            <a:r>
              <a:rPr lang="es" sz="1100" b="1" dirty="0">
                <a:solidFill>
                  <a:srgbClr val="000000"/>
                </a:solidFill>
                <a:latin typeface="Arial"/>
              </a:rPr>
              <a:t>2. Proceso transparente y documentado de selección de los receptores principales</a:t>
            </a:r>
          </a:p>
          <a:p>
            <a:pPr marL="228594" indent="-228594" algn="just" defTabSz="914378">
              <a:buFont typeface="+mj-lt"/>
              <a:buAutoNum type="alphaLcParenR"/>
              <a:defRPr/>
            </a:pPr>
            <a:r>
              <a:rPr lang="es" sz="1100" dirty="0">
                <a:solidFill>
                  <a:srgbClr val="000000"/>
                </a:solidFill>
                <a:latin typeface="Arial"/>
              </a:rPr>
              <a:t>Designar a uno o varios receptores principales al presentar la solicitud</a:t>
            </a:r>
          </a:p>
          <a:p>
            <a:pPr marL="228594" indent="-228594" algn="just" defTabSz="914378">
              <a:buFont typeface="+mj-lt"/>
              <a:buAutoNum type="alphaLcParenR"/>
              <a:defRPr/>
            </a:pPr>
            <a:r>
              <a:rPr lang="es" sz="1100" dirty="0">
                <a:solidFill>
                  <a:srgbClr val="000000"/>
                </a:solidFill>
                <a:latin typeface="Arial"/>
              </a:rPr>
              <a:t>Documentar un proceso transparente para la designación de los receptores principales basado en criterios objetivos y claramente definidos.</a:t>
            </a:r>
          </a:p>
          <a:p>
            <a:pPr marL="228594" indent="-228594" algn="just" defTabSz="914378">
              <a:buFont typeface="+mj-lt"/>
              <a:buAutoNum type="alphaLcParenR"/>
              <a:defRPr/>
            </a:pPr>
            <a:r>
              <a:rPr lang="es" sz="1100" dirty="0">
                <a:solidFill>
                  <a:srgbClr val="000000"/>
                </a:solidFill>
                <a:latin typeface="Arial"/>
              </a:rPr>
              <a:t>Documentar el manejo de cualquier posible conflicto de interés que pueda afectar el proceso de nominación de los receptores principales. </a:t>
            </a:r>
          </a:p>
        </p:txBody>
      </p:sp>
    </p:spTree>
    <p:extLst>
      <p:ext uri="{BB962C8B-B14F-4D97-AF65-F5344CB8AC3E}">
        <p14:creationId xmlns:p14="http://schemas.microsoft.com/office/powerpoint/2010/main" val="18071747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5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315493" y="1011350"/>
            <a:ext cx="8664506" cy="136960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GB" sz="1100" dirty="0"/>
          </a:p>
          <a:p>
            <a:pPr marL="171446" indent="-171446">
              <a:buFont typeface="Wingdings" panose="05000000000000000000" pitchFamily="2" charset="2"/>
              <a:buChar char="Ø"/>
            </a:pPr>
            <a:r>
              <a:rPr lang="es" dirty="0">
                <a:solidFill>
                  <a:srgbClr val="000000"/>
                </a:solidFill>
                <a:latin typeface="Arial"/>
              </a:rPr>
              <a:t>Entidades locales de los sectores público o privado o de la sociedad civil.  </a:t>
            </a:r>
          </a:p>
          <a:p>
            <a:endParaRPr lang="en-US" dirty="0"/>
          </a:p>
          <a:p>
            <a:pPr marL="171446" indent="-171446">
              <a:buFont typeface="Wingdings" panose="05000000000000000000" pitchFamily="2" charset="2"/>
              <a:buChar char="Ø"/>
            </a:pPr>
            <a:r>
              <a:rPr lang="es" dirty="0">
                <a:solidFill>
                  <a:srgbClr val="000000"/>
                </a:solidFill>
                <a:latin typeface="Arial"/>
              </a:rPr>
              <a:t>En casos excepcionales, puede tratarse de la oficina local de una organización multilateral o de organizaciones bilaterales.</a:t>
            </a: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264947" y="482958"/>
            <a:ext cx="8756943" cy="347729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s" sz="2000" b="1" dirty="0">
                <a:solidFill>
                  <a:srgbClr val="000000"/>
                </a:solidFill>
              </a:rPr>
              <a:t>¿Quién puede ser </a:t>
            </a:r>
            <a:r>
              <a:rPr lang="es" sz="2000" b="1" dirty="0">
                <a:solidFill>
                  <a:srgbClr val="FFAA22"/>
                </a:solidFill>
              </a:rPr>
              <a:t>entidad ejecutora </a:t>
            </a:r>
            <a:r>
              <a:rPr lang="es" sz="2000" b="1" dirty="0">
                <a:solidFill>
                  <a:srgbClr val="000000"/>
                </a:solidFill>
              </a:rPr>
              <a:t>(receptor principal)?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0622" y="2493089"/>
            <a:ext cx="866450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" sz="1500" dirty="0">
                <a:solidFill>
                  <a:srgbClr val="000000"/>
                </a:solidFill>
                <a:latin typeface="Arial"/>
              </a:rPr>
              <a:t>La entidad ejecutora será la entidad que ejecute la subvención propuesta por el solicitante.</a:t>
            </a:r>
          </a:p>
          <a:p>
            <a:pPr marL="285743" indent="-285743" algn="just">
              <a:buFont typeface="Arial" panose="020B0604020202020204" pitchFamily="34" charset="0"/>
              <a:buChar char="•"/>
            </a:pPr>
            <a:r>
              <a:rPr lang="es" sz="1500" dirty="0">
                <a:solidFill>
                  <a:srgbClr val="000000"/>
                </a:solidFill>
                <a:latin typeface="Arial"/>
              </a:rPr>
              <a:t>Los MCR solicitantes no pueden ejercer como entidades ejecutoras, de modo que deben designar a una o varias entidades ejecutoras. </a:t>
            </a:r>
          </a:p>
          <a:p>
            <a:pPr marL="285743" indent="-285743" algn="just">
              <a:buFont typeface="Arial" panose="020B0604020202020204" pitchFamily="34" charset="0"/>
              <a:buChar char="•"/>
            </a:pPr>
            <a:r>
              <a:rPr lang="es" sz="1500" dirty="0">
                <a:solidFill>
                  <a:srgbClr val="000000"/>
                </a:solidFill>
                <a:latin typeface="Arial"/>
              </a:rPr>
              <a:t>Las OR solicitantes pueden actuar como entidades ejecutoras o designar como tal a una tercera parte. Cuando actúen como entidades ejecutoras, las OR deberán cumplir los requisitos aplicables a las entidades ejecutoras. </a:t>
            </a:r>
          </a:p>
        </p:txBody>
      </p:sp>
    </p:spTree>
    <p:extLst>
      <p:ext uri="{BB962C8B-B14F-4D97-AF65-F5344CB8AC3E}">
        <p14:creationId xmlns:p14="http://schemas.microsoft.com/office/powerpoint/2010/main" val="40975634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66" y="116451"/>
            <a:ext cx="8360924" cy="972108"/>
          </a:xfrm>
        </p:spPr>
        <p:txBody>
          <a:bodyPr>
            <a:normAutofit/>
          </a:bodyPr>
          <a:lstStyle/>
          <a:p>
            <a:r>
              <a:rPr sz="2100" dirty="0"/>
              <a:t/>
            </a:r>
            <a:br>
              <a:rPr sz="2100" dirty="0"/>
            </a:br>
            <a:r>
              <a:rPr lang="es" sz="2100" b="1" dirty="0">
                <a:solidFill>
                  <a:srgbClr val="000000"/>
                </a:solidFill>
              </a:rPr>
              <a:t>Normas mínimas para los receptores </a:t>
            </a:r>
            <a:r>
              <a:rPr lang="es" sz="2100" b="1" dirty="0" smtClean="0">
                <a:solidFill>
                  <a:srgbClr val="000000"/>
                </a:solidFill>
              </a:rPr>
              <a:t>principales</a:t>
            </a:r>
            <a:endParaRPr lang="es" sz="21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266" y="965916"/>
            <a:ext cx="8455769" cy="3790910"/>
          </a:xfrm>
        </p:spPr>
        <p:txBody>
          <a:bodyPr>
            <a:normAutofit/>
          </a:bodyPr>
          <a:lstStyle/>
          <a:p>
            <a:pPr marL="257175" indent="-257175" algn="just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s" sz="1350" dirty="0" smtClean="0">
                <a:solidFill>
                  <a:srgbClr val="000000"/>
                </a:solidFill>
                <a:latin typeface="Arial"/>
              </a:rPr>
              <a:t>El </a:t>
            </a:r>
            <a:r>
              <a:rPr lang="es" sz="1350" dirty="0">
                <a:solidFill>
                  <a:srgbClr val="000000"/>
                </a:solidFill>
                <a:latin typeface="Arial"/>
              </a:rPr>
              <a:t>receptor principal demuestra contar con estructuras de gestión y planificación eficaces a nivel multinacional y nacional, según proceda.</a:t>
            </a:r>
          </a:p>
          <a:p>
            <a:pPr marL="257175" indent="-257175" algn="just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s" sz="1350" dirty="0">
                <a:solidFill>
                  <a:srgbClr val="000000"/>
                </a:solidFill>
                <a:latin typeface="Arial"/>
              </a:rPr>
              <a:t>El receptor principal cuenta con la capacidad y los sistemas necesarios para llevar a cabo con eficacia la gestión programática y la supervisión de los subreceptores (y los sub-subreceptores pertinentes) en los planos multinacional y nacional, según proceda.</a:t>
            </a:r>
          </a:p>
          <a:p>
            <a:pPr marL="257175" indent="-257175" algn="just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s" sz="1350" dirty="0">
                <a:solidFill>
                  <a:srgbClr val="000000"/>
                </a:solidFill>
                <a:latin typeface="Arial"/>
              </a:rPr>
              <a:t>El sistema de control interno del receptor principal resulta eficaz para prevenir y detectar usos indebidos</a:t>
            </a:r>
            <a:br>
              <a:rPr lang="es" sz="1350" dirty="0">
                <a:solidFill>
                  <a:srgbClr val="000000"/>
                </a:solidFill>
                <a:latin typeface="Arial"/>
              </a:rPr>
            </a:br>
            <a:r>
              <a:rPr lang="es" sz="1350" dirty="0">
                <a:solidFill>
                  <a:srgbClr val="000000"/>
                </a:solidFill>
                <a:latin typeface="Arial"/>
              </a:rPr>
              <a:t>y fraudes.</a:t>
            </a:r>
          </a:p>
          <a:p>
            <a:pPr marL="257175" indent="-257175" algn="just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s" sz="1350" dirty="0">
                <a:solidFill>
                  <a:srgbClr val="000000"/>
                </a:solidFill>
                <a:latin typeface="Arial"/>
              </a:rPr>
              <a:t>El sistema de gestión financiera del receptor principal es eficaz y preciso.</a:t>
            </a:r>
          </a:p>
          <a:p>
            <a:pPr marL="257175" indent="-257175" algn="just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s" sz="1350" dirty="0">
                <a:solidFill>
                  <a:srgbClr val="000000"/>
                </a:solidFill>
                <a:latin typeface="Arial"/>
              </a:rPr>
              <a:t>Cuenta con las herramientas y la capacidad de recopilación de datos necesarias para el seguimiento del desempeño programático y financiero.</a:t>
            </a:r>
          </a:p>
          <a:p>
            <a:pPr marL="257175" indent="-257175" algn="just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s" sz="1350" dirty="0">
                <a:solidFill>
                  <a:srgbClr val="000000"/>
                </a:solidFill>
                <a:latin typeface="Arial"/>
              </a:rPr>
              <a:t>Cuenta con un sistema funcional para presentar de manera periódica, oportuna y precisa informes sobre el desempeño financiero y programático de múltiples países.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813007" y="4819650"/>
            <a:ext cx="330994" cy="1821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43CBED-2BEC-4CFC-A1B0-F6ACC84F5B07}" type="slidenum">
              <a:rPr lang="fr-CH" smtClean="0"/>
              <a:pPr>
                <a:defRPr/>
              </a:pPr>
              <a:t>15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2989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95550" y="254573"/>
            <a:ext cx="7191005" cy="629087"/>
          </a:xfrm>
        </p:spPr>
        <p:txBody>
          <a:bodyPr/>
          <a:lstStyle/>
          <a:p>
            <a:r>
              <a:rPr lang="es" sz="2100" b="1" dirty="0">
                <a:solidFill>
                  <a:srgbClr val="000000"/>
                </a:solidFill>
              </a:rPr>
              <a:t>Requisitos específicos para las solicitudes multipaís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1520" y="727352"/>
            <a:ext cx="8193121" cy="2675885"/>
          </a:xfrm>
        </p:spPr>
        <p:txBody>
          <a:bodyPr>
            <a:normAutofit fontScale="90000"/>
          </a:bodyPr>
          <a:lstStyle/>
          <a:p>
            <a:pPr marL="257175" lvl="1" indent="-257175" algn="just">
              <a:buFont typeface="Arial" panose="020B0604020202020204" pitchFamily="34" charset="0"/>
              <a:buChar char="•"/>
            </a:pPr>
            <a:r>
              <a:rPr lang="es" sz="1500" b="1" dirty="0">
                <a:solidFill>
                  <a:srgbClr val="000000"/>
                </a:solidFill>
              </a:rPr>
              <a:t>Regla del 51%. </a:t>
            </a:r>
            <a:r>
              <a:rPr lang="es" sz="1500" dirty="0">
                <a:solidFill>
                  <a:srgbClr val="000000"/>
                </a:solidFill>
              </a:rPr>
              <a:t>La mayoría de los países (un 51% como mínimo) incluidos en la </a:t>
            </a:r>
            <a:r>
              <a:rPr lang="es-ES" sz="1500" dirty="0">
                <a:solidFill>
                  <a:srgbClr val="000000"/>
                </a:solidFill>
              </a:rPr>
              <a:t>propuesta</a:t>
            </a:r>
            <a:r>
              <a:rPr lang="es" sz="1500" dirty="0">
                <a:solidFill>
                  <a:srgbClr val="000000"/>
                </a:solidFill>
              </a:rPr>
              <a:t> de financiamiento deben cumplir los requisitos para presentar al Fondo Mundial su propia solicitud de financiamiento para la misma enfermedad por medio de una solicitud de un solo país. </a:t>
            </a:r>
          </a:p>
          <a:p>
            <a:pPr marL="257175" lvl="1" indent="-257175" algn="just">
              <a:buFont typeface="Arial" panose="020B0604020202020204" pitchFamily="34" charset="0"/>
              <a:buChar char="•"/>
            </a:pPr>
            <a:r>
              <a:rPr lang="es" sz="1500" b="1" dirty="0">
                <a:solidFill>
                  <a:srgbClr val="000000"/>
                </a:solidFill>
              </a:rPr>
              <a:t>Apoyo del Mecanismo de Coordinación de País (MCP) de cada país participante en una solicitud de financiamiento </a:t>
            </a:r>
            <a:r>
              <a:rPr lang="es" sz="1500" b="1" dirty="0" smtClean="0">
                <a:solidFill>
                  <a:srgbClr val="000000"/>
                </a:solidFill>
              </a:rPr>
              <a:t>mulitpais </a:t>
            </a:r>
            <a:r>
              <a:rPr lang="es" sz="1500" b="1" dirty="0">
                <a:solidFill>
                  <a:srgbClr val="000000"/>
                </a:solidFill>
              </a:rPr>
              <a:t>(no es necesario que el MCP apruebe el presupuesto o intervenciones específicas).</a:t>
            </a:r>
          </a:p>
          <a:p>
            <a:pPr marL="257175" lvl="2" indent="-257175" algn="just">
              <a:buFont typeface="Arial" panose="020B0604020202020204" pitchFamily="34" charset="0"/>
              <a:buChar char="•"/>
            </a:pPr>
            <a:r>
              <a:rPr lang="es" sz="1500" dirty="0">
                <a:solidFill>
                  <a:srgbClr val="000000"/>
                </a:solidFill>
              </a:rPr>
              <a:t>Presentación de los siguientes documentos, que confirman la ratificación de la propuesta de financiamiento por parte de los miembros de un MCP nacional:</a:t>
            </a:r>
          </a:p>
          <a:p>
            <a:pPr marL="125997" lvl="3" indent="0" algn="just">
              <a:buNone/>
            </a:pPr>
            <a:r>
              <a:rPr lang="es" sz="1500" b="1" dirty="0">
                <a:solidFill>
                  <a:srgbClr val="808080"/>
                </a:solidFill>
              </a:rPr>
              <a:t>	</a:t>
            </a:r>
            <a:r>
              <a:rPr lang="es" sz="1500" b="1" dirty="0">
                <a:solidFill>
                  <a:srgbClr val="000000"/>
                </a:solidFill>
              </a:rPr>
              <a:t>- </a:t>
            </a:r>
            <a:r>
              <a:rPr lang="es" sz="1500" dirty="0">
                <a:solidFill>
                  <a:srgbClr val="000000"/>
                </a:solidFill>
              </a:rPr>
              <a:t>Una carta firmada por el presidente o vicepresidente del MCP </a:t>
            </a:r>
            <a:r>
              <a:rPr lang="es-ES" sz="1500" dirty="0">
                <a:solidFill>
                  <a:srgbClr val="000000"/>
                </a:solidFill>
              </a:rPr>
              <a:t>de cada país incluido en la solicitud regional</a:t>
            </a:r>
            <a:r>
              <a:rPr lang="es" sz="1500" dirty="0">
                <a:solidFill>
                  <a:srgbClr val="000000"/>
                </a:solidFill>
              </a:rPr>
              <a:t>; y</a:t>
            </a:r>
          </a:p>
          <a:p>
            <a:pPr marL="125997" lvl="3" indent="0" algn="just">
              <a:buNone/>
            </a:pPr>
            <a:r>
              <a:rPr lang="es" sz="1500" dirty="0">
                <a:solidFill>
                  <a:srgbClr val="000000"/>
                </a:solidFill>
              </a:rPr>
              <a:t>	- Las actas firmadas y fechadas de la reunión del MCP de cada país (si se dispone de ellas).</a:t>
            </a:r>
          </a:p>
          <a:p>
            <a:pPr marL="214313" lvl="1" indent="-214313">
              <a:buFont typeface="Arial" panose="020B0604020202020204" pitchFamily="34" charset="0"/>
              <a:buChar char="•"/>
            </a:pPr>
            <a:endParaRPr lang="en-US" i="1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GB" i="1" dirty="0"/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813007" y="4819650"/>
            <a:ext cx="330994" cy="182166"/>
          </a:xfrm>
          <a:prstGeom prst="rect">
            <a:avLst/>
          </a:prstGeom>
          <a:ln>
            <a:miter lim="800000"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90DF24-F203-42B6-89D1-B5A91AFB6495}" type="slidenum">
              <a:rPr lang="fr-CH">
                <a:latin typeface="Arial"/>
                <a:cs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CH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61087" y="3465987"/>
            <a:ext cx="8013554" cy="1247986"/>
          </a:xfrm>
          <a:prstGeom prst="roundRect">
            <a:avLst>
              <a:gd name="adj" fmla="val 0"/>
            </a:avLst>
          </a:prstGeom>
          <a:solidFill>
            <a:srgbClr val="FFCC55">
              <a:lumMod val="75000"/>
            </a:srgbClr>
          </a:solidFill>
          <a:ln w="28575" cap="flat" cmpd="sng" algn="ctr">
            <a:solidFill>
              <a:srgbClr val="FFC000"/>
            </a:solidFill>
            <a:prstDash val="solid"/>
          </a:ln>
          <a:effectLst/>
        </p:spPr>
        <p:txBody>
          <a:bodyPr rtlCol="0" anchor="ctr"/>
          <a:lstStyle/>
          <a:p>
            <a:pPr algn="just"/>
            <a:r>
              <a:rPr lang="es" sz="1200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</a:rPr>
              <a:t>NOTA.</a:t>
            </a:r>
            <a:r>
              <a:rPr lang="es" sz="12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s" sz="1200" dirty="0">
                <a:solidFill>
                  <a:srgbClr val="000000"/>
                </a:solidFill>
                <a:latin typeface="Arial"/>
              </a:rPr>
              <a:t>Si no fuera posible obtener la ratificación del MCP, explique brevemente los motivos y cómo se obtendrá el apoyo de los asociados en el país para ejecutar las intervenciones. </a:t>
            </a:r>
          </a:p>
          <a:p>
            <a:pPr algn="just"/>
            <a:r>
              <a:rPr lang="es" sz="1200" dirty="0">
                <a:solidFill>
                  <a:srgbClr val="000000"/>
                </a:solidFill>
                <a:latin typeface="Arial"/>
              </a:rPr>
              <a:t>Si alguno de los países incluidos en la propuesta de financiamiento no contara con un MCP, deberá adjuntarse una carta de ratificación firmada por el Ministerio de Salud o el organismo de coordinación nacional. Si no se cuenta con la ratificación, explique los motivos. En estos casos, describa cómo obtendrá el MCR o la OR el apoyo de los asociados en el país para ejecutar las intervenciones propuestas y hacer frente a los retos operacionales y jurídicos relacionados con la ejecución del programa.</a:t>
            </a:r>
          </a:p>
        </p:txBody>
      </p:sp>
    </p:spTree>
    <p:extLst>
      <p:ext uri="{BB962C8B-B14F-4D97-AF65-F5344CB8AC3E}">
        <p14:creationId xmlns:p14="http://schemas.microsoft.com/office/powerpoint/2010/main" val="245489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/>
          <p:nvPr/>
        </p:nvSpPr>
        <p:spPr>
          <a:xfrm>
            <a:off x="1845551" y="2218552"/>
            <a:ext cx="6934200" cy="63703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Tx/>
              <a:buNone/>
              <a:defRPr sz="18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0"/>
              </a:spcBef>
              <a:buFontTx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endParaRPr lang="en-US" sz="1100" dirty="0">
              <a:solidFill>
                <a:srgbClr val="809FB9"/>
              </a:solidFill>
              <a:cs typeface="Arial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534023" y="3146497"/>
            <a:ext cx="8316066" cy="1678697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00"/>
              </a:lnSpc>
            </a:pPr>
            <a:r>
              <a:rPr lang="es" sz="2100" b="1" dirty="0" smtClean="0">
                <a:solidFill>
                  <a:srgbClr val="FFFFFF"/>
                </a:solidFill>
                <a:latin typeface="Arial"/>
              </a:rPr>
              <a:t>Elaboración </a:t>
            </a:r>
            <a:r>
              <a:rPr lang="es" sz="2100" b="1" dirty="0">
                <a:solidFill>
                  <a:srgbClr val="FFFFFF"/>
                </a:solidFill>
                <a:latin typeface="Arial"/>
              </a:rPr>
              <a:t>de una propuesta de financiamiento</a:t>
            </a:r>
          </a:p>
          <a:p>
            <a:pPr>
              <a:lnSpc>
                <a:spcPts val="2300"/>
              </a:lnSpc>
            </a:pPr>
            <a:endParaRPr lang="en-US" sz="2100" dirty="0">
              <a:solidFill>
                <a:schemeClr val="bg1"/>
              </a:solidFill>
            </a:endParaRPr>
          </a:p>
          <a:p>
            <a:pPr>
              <a:lnSpc>
                <a:spcPts val="2300"/>
              </a:lnSpc>
            </a:pPr>
            <a:endParaRPr lang="en-US" sz="2100" b="1" dirty="0">
              <a:solidFill>
                <a:schemeClr val="bg1"/>
              </a:solidFill>
            </a:endParaRPr>
          </a:p>
          <a:p>
            <a:pPr>
              <a:lnSpc>
                <a:spcPts val="2300"/>
              </a:lnSpc>
            </a:pPr>
            <a:endParaRPr lang="en-US" sz="21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013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422030" y="2024743"/>
            <a:ext cx="8721969" cy="1371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8664" y="1784712"/>
            <a:ext cx="1796109" cy="1805595"/>
          </a:xfrm>
          <a:custGeom>
            <a:avLst/>
            <a:gdLst>
              <a:gd name="connsiteX0" fmla="*/ 0 w 2028185"/>
              <a:gd name="connsiteY0" fmla="*/ 260984 h 1565873"/>
              <a:gd name="connsiteX1" fmla="*/ 260984 w 2028185"/>
              <a:gd name="connsiteY1" fmla="*/ 0 h 1565873"/>
              <a:gd name="connsiteX2" fmla="*/ 1767201 w 2028185"/>
              <a:gd name="connsiteY2" fmla="*/ 0 h 1565873"/>
              <a:gd name="connsiteX3" fmla="*/ 2028185 w 2028185"/>
              <a:gd name="connsiteY3" fmla="*/ 260984 h 1565873"/>
              <a:gd name="connsiteX4" fmla="*/ 2028185 w 2028185"/>
              <a:gd name="connsiteY4" fmla="*/ 1304889 h 1565873"/>
              <a:gd name="connsiteX5" fmla="*/ 1767201 w 2028185"/>
              <a:gd name="connsiteY5" fmla="*/ 1565873 h 1565873"/>
              <a:gd name="connsiteX6" fmla="*/ 260984 w 2028185"/>
              <a:gd name="connsiteY6" fmla="*/ 1565873 h 1565873"/>
              <a:gd name="connsiteX7" fmla="*/ 0 w 2028185"/>
              <a:gd name="connsiteY7" fmla="*/ 1304889 h 1565873"/>
              <a:gd name="connsiteX8" fmla="*/ 0 w 2028185"/>
              <a:gd name="connsiteY8" fmla="*/ 260984 h 156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8185" h="1565873">
                <a:moveTo>
                  <a:pt x="0" y="260984"/>
                </a:moveTo>
                <a:cubicBezTo>
                  <a:pt x="0" y="116847"/>
                  <a:pt x="116847" y="0"/>
                  <a:pt x="260984" y="0"/>
                </a:cubicBezTo>
                <a:lnTo>
                  <a:pt x="1767201" y="0"/>
                </a:lnTo>
                <a:cubicBezTo>
                  <a:pt x="1911338" y="0"/>
                  <a:pt x="2028185" y="116847"/>
                  <a:pt x="2028185" y="260984"/>
                </a:cubicBezTo>
                <a:lnTo>
                  <a:pt x="2028185" y="1304889"/>
                </a:lnTo>
                <a:cubicBezTo>
                  <a:pt x="2028185" y="1449026"/>
                  <a:pt x="1911338" y="1565873"/>
                  <a:pt x="1767201" y="1565873"/>
                </a:cubicBezTo>
                <a:lnTo>
                  <a:pt x="260984" y="1565873"/>
                </a:lnTo>
                <a:cubicBezTo>
                  <a:pt x="116847" y="1565873"/>
                  <a:pt x="0" y="1449026"/>
                  <a:pt x="0" y="1304889"/>
                </a:cubicBezTo>
                <a:lnTo>
                  <a:pt x="0" y="260984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780" tIns="129780" rIns="129780" bIns="129780" numCol="1" spcCol="1270" rtlCol="0" anchor="ctr" anchorCtr="0">
            <a:noAutofit/>
          </a:bodyPr>
          <a:lstStyle/>
          <a:p>
            <a:pPr algn="ctr" defTabSz="622285">
              <a:spcBef>
                <a:spcPct val="0"/>
              </a:spcBef>
              <a:spcAft>
                <a:spcPct val="35000"/>
              </a:spcAft>
            </a:pPr>
            <a:r>
              <a:rPr lang="es" sz="1400" b="1" dirty="0">
                <a:solidFill>
                  <a:srgbClr val="000000"/>
                </a:solidFill>
                <a:latin typeface="Arial"/>
              </a:rPr>
              <a:t>Definir el problema </a:t>
            </a:r>
            <a:r>
              <a:rPr lang="es" sz="1400" dirty="0">
                <a:solidFill>
                  <a:srgbClr val="000000"/>
                </a:solidFill>
                <a:latin typeface="Arial"/>
              </a:rPr>
              <a:t>y evaluar la respuesta hasta la fecha en relación con la prioridad establecida</a:t>
            </a:r>
          </a:p>
        </p:txBody>
      </p:sp>
      <p:sp>
        <p:nvSpPr>
          <p:cNvPr id="5" name="Freeform 4"/>
          <p:cNvSpPr/>
          <p:nvPr/>
        </p:nvSpPr>
        <p:spPr>
          <a:xfrm>
            <a:off x="2116184" y="1706025"/>
            <a:ext cx="2028185" cy="1884283"/>
          </a:xfrm>
          <a:custGeom>
            <a:avLst/>
            <a:gdLst>
              <a:gd name="connsiteX0" fmla="*/ 0 w 2028185"/>
              <a:gd name="connsiteY0" fmla="*/ 260984 h 1565873"/>
              <a:gd name="connsiteX1" fmla="*/ 260984 w 2028185"/>
              <a:gd name="connsiteY1" fmla="*/ 0 h 1565873"/>
              <a:gd name="connsiteX2" fmla="*/ 1767201 w 2028185"/>
              <a:gd name="connsiteY2" fmla="*/ 0 h 1565873"/>
              <a:gd name="connsiteX3" fmla="*/ 2028185 w 2028185"/>
              <a:gd name="connsiteY3" fmla="*/ 260984 h 1565873"/>
              <a:gd name="connsiteX4" fmla="*/ 2028185 w 2028185"/>
              <a:gd name="connsiteY4" fmla="*/ 1304889 h 1565873"/>
              <a:gd name="connsiteX5" fmla="*/ 1767201 w 2028185"/>
              <a:gd name="connsiteY5" fmla="*/ 1565873 h 1565873"/>
              <a:gd name="connsiteX6" fmla="*/ 260984 w 2028185"/>
              <a:gd name="connsiteY6" fmla="*/ 1565873 h 1565873"/>
              <a:gd name="connsiteX7" fmla="*/ 0 w 2028185"/>
              <a:gd name="connsiteY7" fmla="*/ 1304889 h 1565873"/>
              <a:gd name="connsiteX8" fmla="*/ 0 w 2028185"/>
              <a:gd name="connsiteY8" fmla="*/ 260984 h 156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8185" h="1565873">
                <a:moveTo>
                  <a:pt x="0" y="260984"/>
                </a:moveTo>
                <a:cubicBezTo>
                  <a:pt x="0" y="116847"/>
                  <a:pt x="116847" y="0"/>
                  <a:pt x="260984" y="0"/>
                </a:cubicBezTo>
                <a:lnTo>
                  <a:pt x="1767201" y="0"/>
                </a:lnTo>
                <a:cubicBezTo>
                  <a:pt x="1911338" y="0"/>
                  <a:pt x="2028185" y="116847"/>
                  <a:pt x="2028185" y="260984"/>
                </a:cubicBezTo>
                <a:lnTo>
                  <a:pt x="2028185" y="1304889"/>
                </a:lnTo>
                <a:cubicBezTo>
                  <a:pt x="2028185" y="1449026"/>
                  <a:pt x="1911338" y="1565873"/>
                  <a:pt x="1767201" y="1565873"/>
                </a:cubicBezTo>
                <a:lnTo>
                  <a:pt x="260984" y="1565873"/>
                </a:lnTo>
                <a:cubicBezTo>
                  <a:pt x="116847" y="1565873"/>
                  <a:pt x="0" y="1449026"/>
                  <a:pt x="0" y="1304889"/>
                </a:cubicBezTo>
                <a:lnTo>
                  <a:pt x="0" y="260984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2260608"/>
              <a:satOff val="6021"/>
              <a:lumOff val="2419"/>
              <a:alphaOff val="0"/>
            </a:schemeClr>
          </a:fillRef>
          <a:effectRef idx="0">
            <a:schemeClr val="accent3">
              <a:hueOff val="-2260608"/>
              <a:satOff val="6021"/>
              <a:lumOff val="241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9780" tIns="129780" rIns="129780" bIns="129780" numCol="1" spcCol="1270" anchor="ctr" anchorCtr="0">
            <a:noAutofit/>
          </a:bodyPr>
          <a:lstStyle/>
          <a:p>
            <a:pPr algn="ctr" defTabSz="62228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" sz="1400" dirty="0">
                <a:solidFill>
                  <a:srgbClr val="000000"/>
                </a:solidFill>
                <a:latin typeface="Arial"/>
              </a:rPr>
              <a:t>Conocer las carencias y valorar si la propuesta multipaís resulta idónea para corregirlas </a:t>
            </a:r>
            <a:r>
              <a:rPr lang="es-ES" sz="1400" dirty="0">
                <a:solidFill>
                  <a:srgbClr val="000000"/>
                </a:solidFill>
              </a:rPr>
              <a:t>y reforzar las iniciativas nacionales</a:t>
            </a:r>
            <a:br>
              <a:rPr lang="es-ES" sz="1400" dirty="0">
                <a:solidFill>
                  <a:srgbClr val="000000"/>
                </a:solidFill>
              </a:rPr>
            </a:br>
            <a:r>
              <a:rPr lang="es-ES" sz="1400" b="1" dirty="0">
                <a:solidFill>
                  <a:srgbClr val="000000"/>
                </a:solidFill>
              </a:rPr>
              <a:t>sin duplicarlas</a:t>
            </a:r>
            <a:endParaRPr lang="es" sz="14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245780" y="1557401"/>
            <a:ext cx="2028185" cy="2149530"/>
          </a:xfrm>
          <a:custGeom>
            <a:avLst/>
            <a:gdLst>
              <a:gd name="connsiteX0" fmla="*/ 0 w 2028185"/>
              <a:gd name="connsiteY0" fmla="*/ 260984 h 1565873"/>
              <a:gd name="connsiteX1" fmla="*/ 260984 w 2028185"/>
              <a:gd name="connsiteY1" fmla="*/ 0 h 1565873"/>
              <a:gd name="connsiteX2" fmla="*/ 1767201 w 2028185"/>
              <a:gd name="connsiteY2" fmla="*/ 0 h 1565873"/>
              <a:gd name="connsiteX3" fmla="*/ 2028185 w 2028185"/>
              <a:gd name="connsiteY3" fmla="*/ 260984 h 1565873"/>
              <a:gd name="connsiteX4" fmla="*/ 2028185 w 2028185"/>
              <a:gd name="connsiteY4" fmla="*/ 1304889 h 1565873"/>
              <a:gd name="connsiteX5" fmla="*/ 1767201 w 2028185"/>
              <a:gd name="connsiteY5" fmla="*/ 1565873 h 1565873"/>
              <a:gd name="connsiteX6" fmla="*/ 260984 w 2028185"/>
              <a:gd name="connsiteY6" fmla="*/ 1565873 h 1565873"/>
              <a:gd name="connsiteX7" fmla="*/ 0 w 2028185"/>
              <a:gd name="connsiteY7" fmla="*/ 1304889 h 1565873"/>
              <a:gd name="connsiteX8" fmla="*/ 0 w 2028185"/>
              <a:gd name="connsiteY8" fmla="*/ 260984 h 156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8185" h="1565873">
                <a:moveTo>
                  <a:pt x="0" y="260984"/>
                </a:moveTo>
                <a:cubicBezTo>
                  <a:pt x="0" y="116847"/>
                  <a:pt x="116847" y="0"/>
                  <a:pt x="260984" y="0"/>
                </a:cubicBezTo>
                <a:lnTo>
                  <a:pt x="1767201" y="0"/>
                </a:lnTo>
                <a:cubicBezTo>
                  <a:pt x="1911338" y="0"/>
                  <a:pt x="2028185" y="116847"/>
                  <a:pt x="2028185" y="260984"/>
                </a:cubicBezTo>
                <a:lnTo>
                  <a:pt x="2028185" y="1304889"/>
                </a:lnTo>
                <a:cubicBezTo>
                  <a:pt x="2028185" y="1449026"/>
                  <a:pt x="1911338" y="1565873"/>
                  <a:pt x="1767201" y="1565873"/>
                </a:cubicBezTo>
                <a:lnTo>
                  <a:pt x="260984" y="1565873"/>
                </a:lnTo>
                <a:cubicBezTo>
                  <a:pt x="116847" y="1565873"/>
                  <a:pt x="0" y="1449026"/>
                  <a:pt x="0" y="1304889"/>
                </a:cubicBezTo>
                <a:lnTo>
                  <a:pt x="0" y="260984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4521216"/>
              <a:satOff val="12043"/>
              <a:lumOff val="4837"/>
              <a:alphaOff val="0"/>
            </a:schemeClr>
          </a:fillRef>
          <a:effectRef idx="0">
            <a:schemeClr val="accent3">
              <a:hueOff val="-4521216"/>
              <a:satOff val="12043"/>
              <a:lumOff val="483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3590" tIns="133590" rIns="133590" bIns="133590" numCol="1" spcCol="1270" anchor="ctr" anchorCtr="0">
            <a:noAutofit/>
          </a:bodyPr>
          <a:lstStyle/>
          <a:p>
            <a:pPr algn="ctr" defTabSz="6667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" sz="1500" dirty="0">
                <a:solidFill>
                  <a:srgbClr val="000000"/>
                </a:solidFill>
                <a:latin typeface="Arial"/>
              </a:rPr>
              <a:t>Priorizar </a:t>
            </a:r>
            <a:r>
              <a:rPr sz="1500" dirty="0"/>
              <a:t/>
            </a:r>
            <a:br>
              <a:rPr sz="1500" dirty="0"/>
            </a:br>
            <a:r>
              <a:rPr lang="es" sz="1500" dirty="0">
                <a:solidFill>
                  <a:srgbClr val="000000"/>
                </a:solidFill>
                <a:latin typeface="Arial"/>
              </a:rPr>
              <a:t>las necesidades de financiamiento y elegir </a:t>
            </a:r>
            <a:r>
              <a:rPr lang="es" sz="1500" b="1" dirty="0">
                <a:solidFill>
                  <a:srgbClr val="000000"/>
                </a:solidFill>
                <a:latin typeface="Arial"/>
              </a:rPr>
              <a:t>la mejor respuesta</a:t>
            </a:r>
            <a:r>
              <a:rPr lang="es" sz="1500" dirty="0">
                <a:solidFill>
                  <a:srgbClr val="000000"/>
                </a:solidFill>
                <a:latin typeface="Arial"/>
              </a:rPr>
              <a:t> para obtener la máxima repercusión a través de un diálogo inclusivo</a:t>
            </a:r>
          </a:p>
        </p:txBody>
      </p:sp>
      <p:sp>
        <p:nvSpPr>
          <p:cNvPr id="8" name="Freeform 7"/>
          <p:cNvSpPr/>
          <p:nvPr/>
        </p:nvSpPr>
        <p:spPr>
          <a:xfrm>
            <a:off x="6375376" y="1536347"/>
            <a:ext cx="1986241" cy="2191639"/>
          </a:xfrm>
          <a:custGeom>
            <a:avLst/>
            <a:gdLst>
              <a:gd name="connsiteX0" fmla="*/ 0 w 2028185"/>
              <a:gd name="connsiteY0" fmla="*/ 260984 h 1565873"/>
              <a:gd name="connsiteX1" fmla="*/ 260984 w 2028185"/>
              <a:gd name="connsiteY1" fmla="*/ 0 h 1565873"/>
              <a:gd name="connsiteX2" fmla="*/ 1767201 w 2028185"/>
              <a:gd name="connsiteY2" fmla="*/ 0 h 1565873"/>
              <a:gd name="connsiteX3" fmla="*/ 2028185 w 2028185"/>
              <a:gd name="connsiteY3" fmla="*/ 260984 h 1565873"/>
              <a:gd name="connsiteX4" fmla="*/ 2028185 w 2028185"/>
              <a:gd name="connsiteY4" fmla="*/ 1304889 h 1565873"/>
              <a:gd name="connsiteX5" fmla="*/ 1767201 w 2028185"/>
              <a:gd name="connsiteY5" fmla="*/ 1565873 h 1565873"/>
              <a:gd name="connsiteX6" fmla="*/ 260984 w 2028185"/>
              <a:gd name="connsiteY6" fmla="*/ 1565873 h 1565873"/>
              <a:gd name="connsiteX7" fmla="*/ 0 w 2028185"/>
              <a:gd name="connsiteY7" fmla="*/ 1304889 h 1565873"/>
              <a:gd name="connsiteX8" fmla="*/ 0 w 2028185"/>
              <a:gd name="connsiteY8" fmla="*/ 260984 h 156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8185" h="1565873">
                <a:moveTo>
                  <a:pt x="0" y="260984"/>
                </a:moveTo>
                <a:cubicBezTo>
                  <a:pt x="0" y="116847"/>
                  <a:pt x="116847" y="0"/>
                  <a:pt x="260984" y="0"/>
                </a:cubicBezTo>
                <a:lnTo>
                  <a:pt x="1767201" y="0"/>
                </a:lnTo>
                <a:cubicBezTo>
                  <a:pt x="1911338" y="0"/>
                  <a:pt x="2028185" y="116847"/>
                  <a:pt x="2028185" y="260984"/>
                </a:cubicBezTo>
                <a:lnTo>
                  <a:pt x="2028185" y="1304889"/>
                </a:lnTo>
                <a:cubicBezTo>
                  <a:pt x="2028185" y="1449026"/>
                  <a:pt x="1911338" y="1565873"/>
                  <a:pt x="1767201" y="1565873"/>
                </a:cubicBezTo>
                <a:lnTo>
                  <a:pt x="260984" y="1565873"/>
                </a:lnTo>
                <a:cubicBezTo>
                  <a:pt x="116847" y="1565873"/>
                  <a:pt x="0" y="1449026"/>
                  <a:pt x="0" y="1304889"/>
                </a:cubicBezTo>
                <a:lnTo>
                  <a:pt x="0" y="260984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6781825"/>
              <a:satOff val="18064"/>
              <a:lumOff val="7256"/>
              <a:alphaOff val="0"/>
            </a:schemeClr>
          </a:fillRef>
          <a:effectRef idx="0">
            <a:schemeClr val="accent3">
              <a:hueOff val="-6781825"/>
              <a:satOff val="18064"/>
              <a:lumOff val="725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3590" tIns="133590" rIns="133590" bIns="133590" numCol="1" spcCol="1270" anchor="ctr" anchorCtr="0">
            <a:noAutofit/>
          </a:bodyPr>
          <a:lstStyle/>
          <a:p>
            <a:pPr algn="ctr" defTabSz="66673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500" dirty="0">
                <a:solidFill>
                  <a:srgbClr val="000000"/>
                </a:solidFill>
              </a:rPr>
              <a:t>Asegurar los acuerdos de ejecución apropiados, las medidas de mitigación del riesgo y la </a:t>
            </a:r>
            <a:r>
              <a:rPr lang="es-ES" sz="1500" b="1" dirty="0">
                <a:solidFill>
                  <a:srgbClr val="000000"/>
                </a:solidFill>
              </a:rPr>
              <a:t>sostenibilidad</a:t>
            </a:r>
            <a:r>
              <a:rPr lang="es-ES" sz="1500" dirty="0">
                <a:solidFill>
                  <a:srgbClr val="000000"/>
                </a:solidFill>
              </a:rPr>
              <a:t> financiera</a:t>
            </a:r>
            <a:endParaRPr lang="es" sz="15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064" y="260030"/>
            <a:ext cx="8925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000000"/>
                </a:solidFill>
                <a:latin typeface="Arial"/>
              </a:rPr>
              <a:t>Marco</a:t>
            </a:r>
            <a:r>
              <a:rPr lang="e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" sz="2000" b="1" dirty="0">
                <a:solidFill>
                  <a:srgbClr val="000000"/>
                </a:solidFill>
                <a:latin typeface="Arial"/>
              </a:rPr>
              <a:t>lógico en la elaboración de una propuesta de financiamiento</a:t>
            </a:r>
          </a:p>
        </p:txBody>
      </p:sp>
    </p:spTree>
    <p:extLst>
      <p:ext uri="{BB962C8B-B14F-4D97-AF65-F5344CB8AC3E}">
        <p14:creationId xmlns:p14="http://schemas.microsoft.com/office/powerpoint/2010/main" val="22169580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/>
          <p:nvPr/>
        </p:nvSpPr>
        <p:spPr>
          <a:xfrm>
            <a:off x="1845551" y="2218552"/>
            <a:ext cx="6934200" cy="63703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Tx/>
              <a:buNone/>
              <a:defRPr sz="18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0"/>
              </a:spcBef>
              <a:buFontTx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endParaRPr lang="en-US" sz="1100" dirty="0">
              <a:solidFill>
                <a:srgbClr val="809FB9"/>
              </a:solidFill>
              <a:cs typeface="Arial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490192" y="3114345"/>
            <a:ext cx="8089444" cy="1008000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00"/>
              </a:lnSpc>
            </a:pPr>
            <a:r>
              <a:rPr lang="es-ES" sz="2000" b="1" dirty="0">
                <a:solidFill>
                  <a:schemeClr val="bg1"/>
                </a:solidFill>
              </a:rPr>
              <a:t>I</a:t>
            </a:r>
            <a:r>
              <a:rPr lang="es-ES" sz="2000" b="1" dirty="0" smtClean="0">
                <a:solidFill>
                  <a:schemeClr val="bg1"/>
                </a:solidFill>
              </a:rPr>
              <a:t>nversiones </a:t>
            </a:r>
            <a:r>
              <a:rPr lang="es-ES" sz="2000" b="1" dirty="0">
                <a:solidFill>
                  <a:schemeClr val="bg1"/>
                </a:solidFill>
              </a:rPr>
              <a:t>catalizadoras </a:t>
            </a:r>
            <a:endParaRPr lang="en-GB" sz="2000" b="1" dirty="0">
              <a:solidFill>
                <a:schemeClr val="bg1"/>
              </a:solidFill>
            </a:endParaRPr>
          </a:p>
          <a:p>
            <a:pPr>
              <a:lnSpc>
                <a:spcPts val="2300"/>
              </a:lnSpc>
            </a:pPr>
            <a:endParaRPr lang="en-US" sz="21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293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43000" y="0"/>
          <a:ext cx="119063" cy="11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think-cell Slide" r:id="rId5" imgW="0" imgH="0" progId="TCLayout.ActiveDocument.1">
                  <p:embed/>
                </p:oleObj>
              </mc:Choice>
              <mc:Fallback>
                <p:oleObj name="think-cell Slide" r:id="rId5" imgW="0" imgH="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0"/>
                        <a:ext cx="119063" cy="11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40" y="333598"/>
            <a:ext cx="8875826" cy="603847"/>
          </a:xfrm>
        </p:spPr>
        <p:txBody>
          <a:bodyPr>
            <a:noAutofit/>
          </a:bodyPr>
          <a:lstStyle/>
          <a:p>
            <a:r>
              <a:rPr lang="es" sz="2100" b="1" dirty="0">
                <a:solidFill>
                  <a:srgbClr val="000000"/>
                </a:solidFill>
              </a:rPr>
              <a:t>Solicitud de financiamiento: </a:t>
            </a:r>
            <a:r>
              <a:rPr lang="es-ES" sz="2100" b="1" dirty="0">
                <a:solidFill>
                  <a:srgbClr val="000000"/>
                </a:solidFill>
              </a:rPr>
              <a:t>d</a:t>
            </a:r>
            <a:r>
              <a:rPr lang="es" sz="2100" b="1" dirty="0">
                <a:solidFill>
                  <a:srgbClr val="000000"/>
                </a:solidFill>
              </a:rPr>
              <a:t>ocumentos y requisitos fundamentales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115754" y="2146264"/>
            <a:ext cx="432048" cy="21529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tx1"/>
                </a:solidFill>
              </a:rPr>
              <a:t>+</a:t>
            </a:r>
            <a:endParaRPr lang="en-US" sz="900" b="1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870501" y="1029571"/>
            <a:ext cx="3359099" cy="3530237"/>
            <a:chOff x="6240016" y="1324943"/>
            <a:chExt cx="4300414" cy="4408312"/>
          </a:xfrm>
        </p:grpSpPr>
        <p:sp>
          <p:nvSpPr>
            <p:cNvPr id="31" name="Rectangle 30"/>
            <p:cNvSpPr/>
            <p:nvPr/>
          </p:nvSpPr>
          <p:spPr>
            <a:xfrm>
              <a:off x="6290583" y="2114802"/>
              <a:ext cx="4003321" cy="990767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" sz="1200" b="1" dirty="0">
                  <a:solidFill>
                    <a:srgbClr val="000000"/>
                  </a:solidFill>
                  <a:latin typeface="Arial"/>
                </a:rPr>
                <a:t>Formulario de ratificación de la propuesta de financiamiento multipaís firmado por los representantes legales de todos los MCR u OR (directores)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240016" y="1678674"/>
              <a:ext cx="4300414" cy="4054581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7032104" y="1324943"/>
              <a:ext cx="2520280" cy="575582"/>
            </a:xfrm>
            <a:prstGeom prst="roundRect">
              <a:avLst/>
            </a:prstGeom>
            <a:solidFill>
              <a:srgbClr val="003F72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" sz="1350" b="1" dirty="0">
                  <a:solidFill>
                    <a:srgbClr val="FFFFFF"/>
                  </a:solidFill>
                  <a:latin typeface="Arial"/>
                </a:rPr>
                <a:t>Otros documentos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290583" y="4354504"/>
              <a:ext cx="4003321" cy="1217160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" sz="1350" b="1" dirty="0">
                  <a:solidFill>
                    <a:srgbClr val="000000"/>
                  </a:solidFill>
                  <a:latin typeface="Arial"/>
                </a:rPr>
                <a:t>Carta: </a:t>
              </a:r>
              <a:r>
                <a:rPr lang="es-ES" sz="1350" b="1" dirty="0">
                  <a:solidFill>
                    <a:srgbClr val="000000"/>
                  </a:solidFill>
                  <a:latin typeface="Arial"/>
                </a:rPr>
                <a:t>r</a:t>
              </a:r>
              <a:r>
                <a:rPr lang="es" sz="1350" b="1" dirty="0">
                  <a:solidFill>
                    <a:srgbClr val="000000"/>
                  </a:solidFill>
                  <a:latin typeface="Arial"/>
                </a:rPr>
                <a:t>atificación del presidente o vicepresidente del MCP de cada país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92694" y="1029572"/>
            <a:ext cx="3616859" cy="3530237"/>
            <a:chOff x="1296537" y="931819"/>
            <a:chExt cx="4822478" cy="4405105"/>
          </a:xfrm>
        </p:grpSpPr>
        <p:sp>
          <p:nvSpPr>
            <p:cNvPr id="17" name="Rectangle 16"/>
            <p:cNvSpPr/>
            <p:nvPr/>
          </p:nvSpPr>
          <p:spPr>
            <a:xfrm>
              <a:off x="1296537" y="1269243"/>
              <a:ext cx="4822478" cy="4067681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350" dirty="0">
                <a:solidFill>
                  <a:srgbClr val="FFFFFF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207568" y="931819"/>
              <a:ext cx="3168351" cy="575582"/>
            </a:xfrm>
            <a:prstGeom prst="roundRect">
              <a:avLst/>
            </a:prstGeom>
            <a:solidFill>
              <a:srgbClr val="003F72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" sz="1350" b="1">
                  <a:solidFill>
                    <a:srgbClr val="FFFFFF"/>
                  </a:solidFill>
                  <a:latin typeface="Arial"/>
                </a:rPr>
                <a:t>Descripción / cuadros / anexos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658830" y="2595212"/>
              <a:ext cx="4242894" cy="708325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" sz="1350" b="1">
                  <a:solidFill>
                    <a:srgbClr val="000000"/>
                  </a:solidFill>
                  <a:latin typeface="Arial"/>
                </a:rPr>
                <a:t>Marco de desempeño / presupuesto / mapa de acuerdos de ejecución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644468" y="3606350"/>
              <a:ext cx="4257256" cy="524698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" sz="1350" b="1">
                  <a:solidFill>
                    <a:srgbClr val="000000"/>
                  </a:solidFill>
                  <a:latin typeface="Arial"/>
                </a:rPr>
                <a:t>Lista de abreviaturas y anexos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658830" y="1723425"/>
              <a:ext cx="4257256" cy="545875"/>
            </a:xfrm>
            <a:prstGeom prst="rect">
              <a:avLst/>
            </a:prstGeom>
            <a:solidFill>
              <a:srgbClr val="FFC000"/>
            </a:solidFill>
            <a:ln w="31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" sz="1350" b="1" dirty="0" smtClean="0">
                  <a:solidFill>
                    <a:srgbClr val="0D0D0D"/>
                  </a:solidFill>
                  <a:latin typeface="Arial"/>
                </a:rPr>
                <a:t>Narrativa de </a:t>
              </a:r>
              <a:r>
                <a:rPr lang="es" sz="1350" b="1" dirty="0">
                  <a:solidFill>
                    <a:srgbClr val="0D0D0D"/>
                  </a:solidFill>
                  <a:latin typeface="Arial"/>
                </a:rPr>
                <a:t>la propuesta de financiamiento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646269" y="4640587"/>
              <a:ext cx="4255455" cy="504541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rgbClr val="B2B2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" sz="1350" b="1">
                  <a:solidFill>
                    <a:srgbClr val="000000"/>
                  </a:solidFill>
                  <a:latin typeface="Arial"/>
                </a:rPr>
                <a:t>Anexos justificativos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6923" y="4303392"/>
              <a:ext cx="612345" cy="287063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b="1" dirty="0">
                  <a:solidFill>
                    <a:schemeClr val="tx1"/>
                  </a:solidFill>
                </a:rPr>
                <a:t>+</a:t>
              </a:r>
              <a:endParaRPr lang="en-US" sz="9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4908426" y="2584066"/>
            <a:ext cx="3128610" cy="742216"/>
          </a:xfrm>
          <a:prstGeom prst="rect">
            <a:avLst/>
          </a:prstGeom>
          <a:solidFill>
            <a:srgbClr val="92D050"/>
          </a:solidFill>
          <a:ln w="3175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" sz="1200" b="1" dirty="0" smtClean="0">
                <a:solidFill>
                  <a:srgbClr val="000000"/>
                </a:solidFill>
                <a:latin typeface="Arial"/>
              </a:rPr>
              <a:t>Confirmación de estatuto legal de la entidad (</a:t>
            </a:r>
            <a:r>
              <a:rPr lang="es-ES" sz="1200" i="1" dirty="0">
                <a:solidFill>
                  <a:srgbClr val="000000"/>
                </a:solidFill>
                <a:hlinkClick r:id="rId7"/>
              </a:rPr>
              <a:t>Carta de confirmación </a:t>
            </a:r>
            <a:r>
              <a:rPr lang="es-ES" sz="1200" i="1" dirty="0" smtClean="0">
                <a:solidFill>
                  <a:srgbClr val="000000"/>
                </a:solidFill>
                <a:hlinkClick r:id="rId7"/>
              </a:rPr>
              <a:t>para </a:t>
            </a:r>
            <a:r>
              <a:rPr lang="es-ES" sz="1200" i="1" dirty="0">
                <a:solidFill>
                  <a:srgbClr val="000000"/>
                </a:solidFill>
                <a:hlinkClick r:id="rId7"/>
              </a:rPr>
              <a:t>la firma de documentos jurídicamente </a:t>
            </a:r>
            <a:r>
              <a:rPr lang="es-ES" sz="1200" i="1" dirty="0" smtClean="0">
                <a:solidFill>
                  <a:srgbClr val="000000"/>
                </a:solidFill>
                <a:hlinkClick r:id="rId7"/>
              </a:rPr>
              <a:t>vinculantes</a:t>
            </a:r>
            <a:r>
              <a:rPr lang="es-ES" sz="1200" b="1" dirty="0" smtClean="0">
                <a:solidFill>
                  <a:srgbClr val="000000"/>
                </a:solidFill>
              </a:rPr>
              <a:t>)</a:t>
            </a:r>
            <a:endParaRPr lang="es" sz="1200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57675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/>
          <p:nvPr/>
        </p:nvSpPr>
        <p:spPr>
          <a:xfrm>
            <a:off x="1845551" y="2218552"/>
            <a:ext cx="6934200" cy="63703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Tx/>
              <a:buNone/>
              <a:defRPr sz="18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0"/>
              </a:spcBef>
              <a:buFontTx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endParaRPr lang="en-US" sz="1100" dirty="0">
              <a:solidFill>
                <a:srgbClr val="809FB9"/>
              </a:solidFill>
              <a:cs typeface="Arial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463685" y="2935481"/>
            <a:ext cx="8316066" cy="1678697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00"/>
              </a:lnSpc>
            </a:pPr>
            <a:r>
              <a:rPr lang="es" sz="2100" b="1" dirty="0" smtClean="0">
                <a:solidFill>
                  <a:srgbClr val="FFFFFF"/>
                </a:solidFill>
                <a:latin typeface="Arial"/>
              </a:rPr>
              <a:t>Lecciones aprendidas PRT Ventana 5</a:t>
            </a:r>
            <a:endParaRPr lang="es" sz="2100" b="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ts val="2300"/>
              </a:lnSpc>
            </a:pPr>
            <a:endParaRPr lang="en-US" sz="2100" dirty="0">
              <a:solidFill>
                <a:schemeClr val="bg1"/>
              </a:solidFill>
            </a:endParaRPr>
          </a:p>
          <a:p>
            <a:pPr>
              <a:lnSpc>
                <a:spcPts val="2300"/>
              </a:lnSpc>
            </a:pPr>
            <a:endParaRPr lang="en-US" sz="2100" b="1" dirty="0">
              <a:solidFill>
                <a:schemeClr val="bg1"/>
              </a:solidFill>
            </a:endParaRPr>
          </a:p>
          <a:p>
            <a:pPr>
              <a:lnSpc>
                <a:spcPts val="2300"/>
              </a:lnSpc>
            </a:pPr>
            <a:endParaRPr lang="en-US" sz="21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166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pPr/>
              <a:t>21</a:t>
            </a:fld>
            <a:endParaRPr lang="en-US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93333" y="668766"/>
            <a:ext cx="8769695" cy="2619128"/>
          </a:xfrm>
          <a:prstGeom prst="rect">
            <a:avLst/>
          </a:prstGeom>
          <a:solidFill>
            <a:schemeClr val="bg1"/>
          </a:solidFill>
          <a:ln w="28575">
            <a:solidFill>
              <a:srgbClr val="003F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spcCol="72000" rtlCol="0" anchor="ctr"/>
          <a:lstStyle/>
          <a:p>
            <a:pPr marL="285736" indent="-285736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El enfoque </a:t>
            </a:r>
            <a:r>
              <a:rPr lang="es-ES" sz="1400" dirty="0" err="1" smtClean="0">
                <a:solidFill>
                  <a:schemeClr val="tx1"/>
                </a:solidFill>
              </a:rPr>
              <a:t>multipais</a:t>
            </a:r>
            <a:r>
              <a:rPr lang="es-ES" sz="1400" dirty="0" smtClean="0">
                <a:solidFill>
                  <a:schemeClr val="tx1"/>
                </a:solidFill>
              </a:rPr>
              <a:t> aporta </a:t>
            </a:r>
            <a:r>
              <a:rPr lang="es-ES" sz="1400" dirty="0">
                <a:solidFill>
                  <a:schemeClr val="tx1"/>
                </a:solidFill>
              </a:rPr>
              <a:t>un valor catalizador y potencial de impacto en entornos </a:t>
            </a:r>
            <a:r>
              <a:rPr lang="es-ES" sz="1400" dirty="0" smtClean="0">
                <a:solidFill>
                  <a:schemeClr val="tx1"/>
                </a:solidFill>
              </a:rPr>
              <a:t>donde:</a:t>
            </a:r>
            <a:endParaRPr lang="es-ES" sz="1400" dirty="0">
              <a:solidFill>
                <a:schemeClr val="tx1"/>
              </a:solidFill>
            </a:endParaRPr>
          </a:p>
          <a:p>
            <a:pPr marL="742913" lvl="1" indent="-285736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Los cuellos de botella no se pueden resolver con una sola aplicación de </a:t>
            </a:r>
            <a:r>
              <a:rPr lang="es-ES" sz="1400" dirty="0" smtClean="0">
                <a:solidFill>
                  <a:schemeClr val="tx1"/>
                </a:solidFill>
              </a:rPr>
              <a:t>país</a:t>
            </a:r>
            <a:endParaRPr lang="es-ES" sz="1400" dirty="0">
              <a:solidFill>
                <a:schemeClr val="tx1"/>
              </a:solidFill>
            </a:endParaRPr>
          </a:p>
          <a:p>
            <a:pPr marL="742913" lvl="1" indent="-285736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E</a:t>
            </a:r>
            <a:r>
              <a:rPr lang="es-ES" sz="1400" dirty="0" smtClean="0">
                <a:solidFill>
                  <a:schemeClr val="tx1"/>
                </a:solidFill>
              </a:rPr>
              <a:t>l </a:t>
            </a:r>
            <a:r>
              <a:rPr lang="es-ES" sz="1400" dirty="0">
                <a:solidFill>
                  <a:schemeClr val="tx1"/>
                </a:solidFill>
              </a:rPr>
              <a:t>enfoque de varios países puede conducir a una mejor eficiencia </a:t>
            </a:r>
          </a:p>
          <a:p>
            <a:pPr marL="742913" lvl="1" indent="-285736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1400" dirty="0" smtClean="0">
                <a:solidFill>
                  <a:schemeClr val="tx1"/>
                </a:solidFill>
              </a:rPr>
              <a:t>La propuesta se centró </a:t>
            </a:r>
            <a:r>
              <a:rPr lang="es-ES" sz="1400" dirty="0">
                <a:solidFill>
                  <a:schemeClr val="tx1"/>
                </a:solidFill>
              </a:rPr>
              <a:t>en cambios / armonización de políticas para disminuir las barreras que tienen potencial para impulsar el cambio de políticas en la región</a:t>
            </a:r>
          </a:p>
          <a:p>
            <a:pPr marL="285736" indent="-285736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chemeClr val="tx1"/>
                </a:solidFill>
              </a:rPr>
              <a:t>Convocatoria</a:t>
            </a:r>
            <a:r>
              <a:rPr lang="en-US" sz="1400" dirty="0" smtClean="0">
                <a:solidFill>
                  <a:schemeClr val="tx1"/>
                </a:solidFill>
              </a:rPr>
              <a:t> de </a:t>
            </a:r>
            <a:r>
              <a:rPr lang="en-US" sz="1400" dirty="0" err="1" smtClean="0">
                <a:solidFill>
                  <a:schemeClr val="tx1"/>
                </a:solidFill>
              </a:rPr>
              <a:t>propuestas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trajo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s-ES" sz="1400" dirty="0" smtClean="0">
                <a:solidFill>
                  <a:schemeClr val="tx1"/>
                </a:solidFill>
              </a:rPr>
              <a:t>nuevas </a:t>
            </a:r>
            <a:r>
              <a:rPr lang="es-ES" sz="1400" dirty="0">
                <a:solidFill>
                  <a:schemeClr val="tx1"/>
                </a:solidFill>
              </a:rPr>
              <a:t>ideas e innovaciones </a:t>
            </a:r>
            <a:r>
              <a:rPr lang="es-ES" sz="1400" dirty="0" smtClean="0">
                <a:solidFill>
                  <a:schemeClr val="tx1"/>
                </a:solidFill>
              </a:rPr>
              <a:t>potenciales pero también: </a:t>
            </a:r>
            <a:endParaRPr lang="es-ES" sz="1400" dirty="0">
              <a:solidFill>
                <a:schemeClr val="tx1"/>
              </a:solidFill>
            </a:endParaRPr>
          </a:p>
          <a:p>
            <a:pPr marL="742913" lvl="1" indent="-285736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La ambición requerida </a:t>
            </a:r>
            <a:r>
              <a:rPr lang="es-ES" sz="1400" dirty="0" smtClean="0">
                <a:solidFill>
                  <a:schemeClr val="tx1"/>
                </a:solidFill>
              </a:rPr>
              <a:t>no </a:t>
            </a:r>
            <a:r>
              <a:rPr lang="es-ES" sz="1400" dirty="0">
                <a:solidFill>
                  <a:schemeClr val="tx1"/>
                </a:solidFill>
              </a:rPr>
              <a:t>siempre coincidía con los sobres de financiación y el plazo para la implementación </a:t>
            </a:r>
            <a:r>
              <a:rPr lang="es-ES" sz="1400" dirty="0" smtClean="0">
                <a:solidFill>
                  <a:schemeClr val="tx1"/>
                </a:solidFill>
              </a:rPr>
              <a:t>(demasiado </a:t>
            </a:r>
            <a:r>
              <a:rPr lang="es-ES" sz="1400" dirty="0">
                <a:solidFill>
                  <a:schemeClr val="tx1"/>
                </a:solidFill>
              </a:rPr>
              <a:t>corto para lograr un resultado medible </a:t>
            </a:r>
            <a:r>
              <a:rPr lang="es-ES" sz="1400" dirty="0" smtClean="0">
                <a:solidFill>
                  <a:schemeClr val="tx1"/>
                </a:solidFill>
              </a:rPr>
              <a:t>esperado)</a:t>
            </a:r>
            <a:endParaRPr lang="es-ES" sz="1400" dirty="0">
              <a:solidFill>
                <a:schemeClr val="tx1"/>
              </a:solidFill>
            </a:endParaRPr>
          </a:p>
          <a:p>
            <a:pPr marL="742913" lvl="1" indent="-285736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1"/>
                </a:solidFill>
              </a:rPr>
              <a:t>Las aplicaciones tuvieron dificultades para establecer un vínculo entre las </a:t>
            </a:r>
            <a:r>
              <a:rPr lang="es-ES" sz="1400" dirty="0" smtClean="0">
                <a:solidFill>
                  <a:schemeClr val="tx1"/>
                </a:solidFill>
              </a:rPr>
              <a:t>intervenciones y </a:t>
            </a:r>
            <a:r>
              <a:rPr lang="es-ES" sz="1400" dirty="0">
                <a:solidFill>
                  <a:schemeClr val="tx1"/>
                </a:solidFill>
              </a:rPr>
              <a:t>los resultados</a:t>
            </a:r>
            <a:endParaRPr lang="en-US" sz="1400" dirty="0">
              <a:solidFill>
                <a:prstClr val="black"/>
              </a:solidFill>
            </a:endParaRPr>
          </a:p>
        </p:txBody>
      </p:sp>
      <p:grpSp>
        <p:nvGrpSpPr>
          <p:cNvPr id="4" name="Group 16"/>
          <p:cNvGrpSpPr/>
          <p:nvPr/>
        </p:nvGrpSpPr>
        <p:grpSpPr>
          <a:xfrm>
            <a:off x="193333" y="3287896"/>
            <a:ext cx="8772348" cy="1855604"/>
            <a:chOff x="406651" y="2478304"/>
            <a:chExt cx="8314500" cy="1750965"/>
          </a:xfrm>
        </p:grpSpPr>
        <p:sp>
          <p:nvSpPr>
            <p:cNvPr id="8" name="Rectangle 17"/>
            <p:cNvSpPr/>
            <p:nvPr/>
          </p:nvSpPr>
          <p:spPr>
            <a:xfrm>
              <a:off x="406651" y="2665300"/>
              <a:ext cx="8314500" cy="156396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3F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numCol="1" rtlCol="0" anchor="ctr"/>
            <a:lstStyle/>
            <a:p>
              <a:pPr marL="285736" indent="-285736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s-ES" sz="1400" dirty="0" smtClean="0">
                  <a:solidFill>
                    <a:schemeClr val="tx1"/>
                  </a:solidFill>
                </a:rPr>
                <a:t>La </a:t>
              </a:r>
              <a:r>
                <a:rPr lang="es-ES" sz="1400" dirty="0">
                  <a:solidFill>
                    <a:schemeClr val="tx1"/>
                  </a:solidFill>
                </a:rPr>
                <a:t>ambición de </a:t>
              </a:r>
              <a:r>
                <a:rPr lang="es-ES" sz="1400" dirty="0" smtClean="0">
                  <a:solidFill>
                    <a:schemeClr val="tx1"/>
                  </a:solidFill>
                </a:rPr>
                <a:t>las propuestas debe </a:t>
              </a:r>
              <a:r>
                <a:rPr lang="es-ES" sz="1400" dirty="0">
                  <a:solidFill>
                    <a:schemeClr val="tx1"/>
                  </a:solidFill>
                </a:rPr>
                <a:t>coincidir con el presupuesto y el </a:t>
              </a:r>
              <a:r>
                <a:rPr lang="es-ES" sz="1400" dirty="0" smtClean="0">
                  <a:solidFill>
                    <a:schemeClr val="tx1"/>
                  </a:solidFill>
                </a:rPr>
                <a:t>tiempo de </a:t>
              </a:r>
              <a:r>
                <a:rPr lang="es-ES" sz="1400" dirty="0" err="1" smtClean="0">
                  <a:solidFill>
                    <a:schemeClr val="tx1"/>
                  </a:solidFill>
                </a:rPr>
                <a:t>ejecuccion</a:t>
              </a:r>
              <a:r>
                <a:rPr lang="es-ES" sz="1400" dirty="0" smtClean="0">
                  <a:solidFill>
                    <a:schemeClr val="tx1"/>
                  </a:solidFill>
                </a:rPr>
                <a:t>.</a:t>
              </a:r>
              <a:endParaRPr lang="es-ES" sz="1400" dirty="0">
                <a:solidFill>
                  <a:schemeClr val="tx1"/>
                </a:solidFill>
              </a:endParaRPr>
            </a:p>
            <a:p>
              <a:pPr marL="285736" indent="-285736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s-ES" sz="1400" dirty="0" smtClean="0">
                  <a:solidFill>
                    <a:schemeClr val="tx1"/>
                  </a:solidFill>
                </a:rPr>
                <a:t>Los solicitudes deberían </a:t>
              </a:r>
              <a:r>
                <a:rPr lang="es-ES" sz="1400" dirty="0">
                  <a:solidFill>
                    <a:schemeClr val="tx1"/>
                  </a:solidFill>
                </a:rPr>
                <a:t>establecer un mejor vínculo entre las intervenciones propuestas y el fortalecimiento de los servicios, lo que en última instancia conduciría a mejores resultados.</a:t>
              </a:r>
            </a:p>
            <a:p>
              <a:pPr marL="285736" indent="-285736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s-ES" sz="1400" dirty="0">
                  <a:solidFill>
                    <a:schemeClr val="tx1"/>
                  </a:solidFill>
                </a:rPr>
                <a:t>Los solicitantes deben abordar un enfoque para institucionalizar los mecanismos </a:t>
              </a:r>
              <a:r>
                <a:rPr lang="es-ES" sz="1400" dirty="0" smtClean="0">
                  <a:solidFill>
                    <a:schemeClr val="tx1"/>
                  </a:solidFill>
                </a:rPr>
                <a:t>propuestos para </a:t>
              </a:r>
              <a:r>
                <a:rPr lang="es-ES" sz="1400" dirty="0">
                  <a:solidFill>
                    <a:schemeClr val="tx1"/>
                  </a:solidFill>
                </a:rPr>
                <a:t>lograr resultados más allá de la vida de la </a:t>
              </a:r>
              <a:r>
                <a:rPr lang="es-ES" sz="1400" dirty="0" smtClean="0">
                  <a:solidFill>
                    <a:schemeClr val="tx1"/>
                  </a:solidFill>
                </a:rPr>
                <a:t>subvención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12" name="Rectangle 18"/>
            <p:cNvSpPr/>
            <p:nvPr/>
          </p:nvSpPr>
          <p:spPr>
            <a:xfrm>
              <a:off x="406651" y="2478304"/>
              <a:ext cx="8314500" cy="186996"/>
            </a:xfrm>
            <a:prstGeom prst="rect">
              <a:avLst/>
            </a:prstGeom>
            <a:solidFill>
              <a:srgbClr val="003F72"/>
            </a:solidFill>
            <a:ln>
              <a:solidFill>
                <a:srgbClr val="003F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33338"/>
              <a:r>
                <a:rPr lang="en-US" sz="1400" b="1" dirty="0" err="1" smtClean="0">
                  <a:solidFill>
                    <a:prstClr val="white"/>
                  </a:solidFill>
                </a:rPr>
                <a:t>Recomendaciones</a:t>
              </a:r>
              <a:r>
                <a:rPr lang="en-US" sz="1400" b="1" dirty="0" smtClean="0">
                  <a:solidFill>
                    <a:prstClr val="white"/>
                  </a:solidFill>
                </a:rPr>
                <a:t>  </a:t>
              </a:r>
              <a:endParaRPr lang="en-US" sz="1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93333" y="434766"/>
            <a:ext cx="8769695" cy="234000"/>
          </a:xfrm>
          <a:prstGeom prst="rect">
            <a:avLst/>
          </a:prstGeom>
          <a:solidFill>
            <a:srgbClr val="003F72"/>
          </a:solidFill>
          <a:ln>
            <a:solidFill>
              <a:srgbClr val="003F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3338"/>
            <a:r>
              <a:rPr lang="en-US" sz="1400" b="1" dirty="0" err="1" smtClean="0">
                <a:solidFill>
                  <a:prstClr val="white"/>
                </a:solidFill>
              </a:rPr>
              <a:t>Observaciones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08284" y="164037"/>
            <a:ext cx="8896818" cy="353045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solidFill>
                  <a:prstClr val="black"/>
                </a:solidFill>
              </a:rPr>
              <a:t>El </a:t>
            </a:r>
            <a:r>
              <a:rPr lang="en-US" sz="3500" b="1" dirty="0" err="1" smtClean="0">
                <a:solidFill>
                  <a:prstClr val="black"/>
                </a:solidFill>
              </a:rPr>
              <a:t>enfoque</a:t>
            </a:r>
            <a:r>
              <a:rPr lang="en-US" sz="3500" b="1" dirty="0" smtClean="0">
                <a:solidFill>
                  <a:prstClr val="black"/>
                </a:solidFill>
              </a:rPr>
              <a:t> </a:t>
            </a:r>
            <a:r>
              <a:rPr lang="en-US" sz="3500" b="1" dirty="0" err="1" smtClean="0">
                <a:solidFill>
                  <a:prstClr val="black"/>
                </a:solidFill>
              </a:rPr>
              <a:t>multipais</a:t>
            </a:r>
            <a:r>
              <a:rPr lang="en-US" sz="3500" b="1" dirty="0" smtClean="0">
                <a:solidFill>
                  <a:prstClr val="black"/>
                </a:solidFill>
              </a:rPr>
              <a:t> </a:t>
            </a:r>
            <a:r>
              <a:rPr lang="es-ES" sz="3500" b="1" dirty="0" smtClean="0"/>
              <a:t>tiene </a:t>
            </a:r>
            <a:r>
              <a:rPr lang="es-ES" sz="3500" b="1" dirty="0"/>
              <a:t>un buen potencial para resolver cuellos de botella específicos de la </a:t>
            </a:r>
            <a:r>
              <a:rPr lang="es-ES" sz="3500" b="1" dirty="0" smtClean="0"/>
              <a:t>región</a:t>
            </a:r>
            <a:endParaRPr lang="en-US" sz="3500" b="1" dirty="0" smtClean="0"/>
          </a:p>
          <a:p>
            <a:endParaRPr lang="en-US" sz="1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6544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45326" y="586225"/>
            <a:ext cx="8619607" cy="3930020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/>
              <a:t>La sostenibilidad es crucial (no la supervivencia organizacional</a:t>
            </a:r>
            <a:r>
              <a:rPr lang="es-ES" dirty="0" smtClean="0"/>
              <a:t>);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El enfoque </a:t>
            </a:r>
            <a:r>
              <a:rPr lang="es-ES" dirty="0" err="1" smtClean="0"/>
              <a:t>multipaís</a:t>
            </a:r>
            <a:r>
              <a:rPr lang="es-ES" dirty="0" smtClean="0"/>
              <a:t> </a:t>
            </a:r>
            <a:r>
              <a:rPr lang="es-ES" dirty="0"/>
              <a:t>y la maximización </a:t>
            </a:r>
            <a:r>
              <a:rPr lang="es-ES" dirty="0" smtClean="0"/>
              <a:t>del efecto catalítico </a:t>
            </a:r>
            <a:r>
              <a:rPr lang="es-ES" dirty="0"/>
              <a:t>a nivel de </a:t>
            </a:r>
            <a:r>
              <a:rPr lang="es-ES" dirty="0" smtClean="0"/>
              <a:t>país;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Los enfoques innovadores son muy </a:t>
            </a:r>
            <a:r>
              <a:rPr lang="es-ES" dirty="0" smtClean="0"/>
              <a:t>bienvenidos;</a:t>
            </a: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Sinergia con las intervenciones </a:t>
            </a:r>
            <a:r>
              <a:rPr lang="es-ES" dirty="0" smtClean="0"/>
              <a:t>nacionales;</a:t>
            </a: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Claro enfoque </a:t>
            </a:r>
            <a:r>
              <a:rPr lang="es-ES" dirty="0" smtClean="0"/>
              <a:t>geográfico;</a:t>
            </a: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Proceso de consulta comprobado en el proceso de desarrollo de propuestas de </a:t>
            </a:r>
            <a:r>
              <a:rPr lang="es-ES" dirty="0" smtClean="0"/>
              <a:t>financiación;</a:t>
            </a: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Actividades transversales entre poblaciones </a:t>
            </a:r>
            <a:r>
              <a:rPr lang="es-ES" dirty="0" smtClean="0"/>
              <a:t>clave;</a:t>
            </a: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Necesidad de un mecanismo fuerte y claro de coordinación y </a:t>
            </a:r>
            <a:r>
              <a:rPr lang="es-ES" dirty="0" smtClean="0"/>
              <a:t>supervisión; </a:t>
            </a: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Valor </a:t>
            </a:r>
            <a:r>
              <a:rPr lang="es-ES" dirty="0" smtClean="0"/>
              <a:t>por el dinero; </a:t>
            </a: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Costo de administración del programa que debe minimizarse y con una fuerte </a:t>
            </a:r>
            <a:r>
              <a:rPr lang="es-ES" dirty="0" smtClean="0"/>
              <a:t>justificación; </a:t>
            </a: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Resultados </a:t>
            </a:r>
            <a:r>
              <a:rPr lang="es-ES" dirty="0" smtClean="0"/>
              <a:t>tangibles;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Marco programático robusto </a:t>
            </a:r>
            <a:r>
              <a:rPr lang="es-ES" dirty="0"/>
              <a:t>y realista </a:t>
            </a:r>
            <a:r>
              <a:rPr lang="es-ES" dirty="0" smtClean="0"/>
              <a:t>a nivel </a:t>
            </a:r>
            <a:r>
              <a:rPr lang="es-ES" dirty="0"/>
              <a:t>nacional y regional - objetivos regionales y / o catalíticos, indicadores </a:t>
            </a:r>
            <a:r>
              <a:rPr lang="es-ES" dirty="0" smtClean="0"/>
              <a:t>claros; </a:t>
            </a: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Actividades </a:t>
            </a:r>
            <a:r>
              <a:rPr lang="es-ES" dirty="0"/>
              <a:t>integradas en los planes de </a:t>
            </a:r>
            <a:r>
              <a:rPr lang="es-ES" dirty="0" smtClean="0"/>
              <a:t>transición; </a:t>
            </a: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 smtClean="0"/>
              <a:t>Solicitud priorizada por encima de asignación (PAAR) es </a:t>
            </a:r>
            <a:r>
              <a:rPr lang="es-ES" dirty="0"/>
              <a:t>importante en caso de que se identifiquen ahorros durante </a:t>
            </a:r>
            <a:r>
              <a:rPr lang="es-ES" dirty="0" smtClean="0"/>
              <a:t>el proceso de negociación de subvenciones.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4749800"/>
            <a:ext cx="2133600" cy="274638"/>
          </a:xfrm>
        </p:spPr>
        <p:txBody>
          <a:bodyPr/>
          <a:lstStyle/>
          <a:p>
            <a:fld id="{1D1E3EDB-D7EB-F14E-A6D1-748C03EC5EDC}" type="slidenum">
              <a:rPr lang="en-US" smtClean="0"/>
              <a:t>22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07990" y="178805"/>
            <a:ext cx="8756943" cy="347729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s" sz="2000" b="1" dirty="0" smtClean="0">
                <a:solidFill>
                  <a:srgbClr val="000000"/>
                </a:solidFill>
              </a:rPr>
              <a:t>¿</a:t>
            </a:r>
            <a:r>
              <a:rPr lang="en-GB" sz="2000" b="1" dirty="0" err="1" smtClean="0">
                <a:solidFill>
                  <a:srgbClr val="000000"/>
                </a:solidFill>
              </a:rPr>
              <a:t>Có</a:t>
            </a:r>
            <a:r>
              <a:rPr lang="es" sz="2000" b="1" dirty="0" smtClean="0">
                <a:solidFill>
                  <a:srgbClr val="000000"/>
                </a:solidFill>
              </a:rPr>
              <a:t>mo desarollar una buena propuesta multipais? </a:t>
            </a:r>
            <a:endParaRPr lang="e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9220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/>
          <p:nvPr/>
        </p:nvSpPr>
        <p:spPr>
          <a:xfrm>
            <a:off x="1845551" y="2218552"/>
            <a:ext cx="6934200" cy="63703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Tx/>
              <a:buNone/>
              <a:defRPr sz="18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0"/>
              </a:spcBef>
              <a:buFontTx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endParaRPr lang="en-US" sz="1100" dirty="0">
              <a:solidFill>
                <a:srgbClr val="809FB9"/>
              </a:solidFill>
              <a:cs typeface="Arial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463685" y="2998004"/>
            <a:ext cx="8316066" cy="1678697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00"/>
              </a:lnSpc>
            </a:pPr>
            <a:r>
              <a:rPr lang="es" sz="2100" b="1" dirty="0" smtClean="0">
                <a:solidFill>
                  <a:srgbClr val="FFFFFF"/>
                </a:solidFill>
                <a:latin typeface="Arial"/>
              </a:rPr>
              <a:t>Proceso </a:t>
            </a:r>
            <a:r>
              <a:rPr lang="es" sz="2100" b="1" dirty="0">
                <a:solidFill>
                  <a:srgbClr val="FFFFFF"/>
                </a:solidFill>
                <a:latin typeface="Arial"/>
              </a:rPr>
              <a:t>de revisión y plazos</a:t>
            </a:r>
          </a:p>
          <a:p>
            <a:pPr>
              <a:lnSpc>
                <a:spcPts val="2300"/>
              </a:lnSpc>
            </a:pPr>
            <a:endParaRPr lang="en-US" sz="2100" dirty="0">
              <a:solidFill>
                <a:schemeClr val="bg1"/>
              </a:solidFill>
            </a:endParaRPr>
          </a:p>
          <a:p>
            <a:pPr>
              <a:lnSpc>
                <a:spcPts val="2300"/>
              </a:lnSpc>
            </a:pPr>
            <a:endParaRPr lang="en-US" sz="2100" b="1" dirty="0">
              <a:solidFill>
                <a:schemeClr val="bg1"/>
              </a:solidFill>
            </a:endParaRPr>
          </a:p>
          <a:p>
            <a:pPr>
              <a:lnSpc>
                <a:spcPts val="2300"/>
              </a:lnSpc>
            </a:pPr>
            <a:endParaRPr lang="en-US" sz="21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66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917568"/>
              </p:ext>
            </p:extLst>
          </p:nvPr>
        </p:nvGraphicFramePr>
        <p:xfrm>
          <a:off x="354399" y="1119676"/>
          <a:ext cx="8332401" cy="1268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6739" y="332899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b="1">
                <a:solidFill>
                  <a:srgbClr val="000000"/>
                </a:solidFill>
                <a:latin typeface="Arial"/>
              </a:rPr>
              <a:t>Proceso de revisión</a:t>
            </a:r>
          </a:p>
        </p:txBody>
      </p:sp>
      <p:graphicFrame>
        <p:nvGraphicFramePr>
          <p:cNvPr id="9" name="Content Placeholder 4"/>
          <p:cNvGraphicFramePr/>
          <p:nvPr>
            <p:extLst>
              <p:ext uri="{D42A27DB-BD31-4B8C-83A1-F6EECF244321}">
                <p14:modId xmlns:p14="http://schemas.microsoft.com/office/powerpoint/2010/main" val="3140776058"/>
              </p:ext>
            </p:extLst>
          </p:nvPr>
        </p:nvGraphicFramePr>
        <p:xfrm>
          <a:off x="354399" y="2970097"/>
          <a:ext cx="8332401" cy="1268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9318" y="965446"/>
            <a:ext cx="322729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350" i="1">
                <a:solidFill>
                  <a:srgbClr val="000000"/>
                </a:solidFill>
                <a:latin typeface="Arial"/>
              </a:rPr>
              <a:t>Todas las propuestas de financiamiento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5790" y="2614695"/>
            <a:ext cx="517327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1350" i="1">
                <a:solidFill>
                  <a:srgbClr val="F34C00"/>
                </a:solidFill>
                <a:latin typeface="Arial"/>
              </a:rPr>
              <a:t>Solo las propuestas de financiamiento recomendadas por el PRT</a:t>
            </a:r>
          </a:p>
        </p:txBody>
      </p:sp>
    </p:spTree>
    <p:extLst>
      <p:ext uri="{BB962C8B-B14F-4D97-AF65-F5344CB8AC3E}">
        <p14:creationId xmlns:p14="http://schemas.microsoft.com/office/powerpoint/2010/main" val="235625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85525"/>
              </p:ext>
            </p:extLst>
          </p:nvPr>
        </p:nvGraphicFramePr>
        <p:xfrm>
          <a:off x="265723" y="460255"/>
          <a:ext cx="8456796" cy="39500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105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46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774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" sz="1800" b="1" i="0" strike="noStrike" cap="none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Ventana sexta:  </a:t>
                      </a:r>
                      <a:r>
                        <a:rPr lang="es-ES" sz="1800" b="1" i="0" strike="noStrike" cap="none" baseline="0" dirty="0">
                          <a:solidFill>
                            <a:srgbClr val="FFFFFF"/>
                          </a:solidFill>
                          <a:latin typeface="Arial"/>
                        </a:rPr>
                        <a:t>p</a:t>
                      </a:r>
                      <a:r>
                        <a:rPr lang="es" sz="1800" b="1" i="0" strike="noStrike" cap="none" baseline="0" dirty="0">
                          <a:solidFill>
                            <a:srgbClr val="FFFFFF"/>
                          </a:solidFill>
                          <a:latin typeface="Arial"/>
                        </a:rPr>
                        <a:t>lazos de las propuestas de financiamiento </a:t>
                      </a:r>
                      <a:r>
                        <a:rPr lang="es" sz="1800" b="1" i="0" strike="noStrike" cap="none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multipaís</a:t>
                      </a:r>
                      <a:br>
                        <a:rPr lang="es" sz="1800" b="1" i="0" strike="noStrike" cap="none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</a:br>
                      <a:r>
                        <a:rPr lang="es" sz="1800" b="1" i="0" strike="noStrike" cap="none" baseline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a </a:t>
                      </a:r>
                      <a:r>
                        <a:rPr lang="es" sz="1800" b="1" i="0" strike="noStrike" cap="none" baseline="0" dirty="0">
                          <a:solidFill>
                            <a:srgbClr val="FFFFFF"/>
                          </a:solidFill>
                          <a:latin typeface="Arial"/>
                        </a:rPr>
                        <a:t>través de una convocatoria de propuestas</a:t>
                      </a:r>
                    </a:p>
                  </a:txBody>
                  <a:tcPr marL="68580" marR="68580" marT="34290" marB="34290">
                    <a:solidFill>
                      <a:srgbClr val="003F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2111">
                <a:tc>
                  <a:txBody>
                    <a:bodyPr/>
                    <a:lstStyle/>
                    <a:p>
                      <a:pPr algn="l"/>
                      <a:r>
                        <a:rPr lang="es" sz="1600" b="1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20 de julio</a:t>
                      </a:r>
                      <a:endParaRPr lang="es" sz="1600" b="1" i="0" strike="noStrike" cap="non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" sz="1600" b="0" i="0" strike="noStrike" cap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Fecha límite para preguntas sobre la propuestas de financiamiento (</a:t>
                      </a:r>
                      <a:r>
                        <a:rPr lang="es" sz="1600" b="0" i="0" strike="noStrike" cap="none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17.00 hora de Ginebra</a:t>
                      </a:r>
                      <a:r>
                        <a:rPr lang="es" sz="1600" b="0" i="0" strike="noStrike" cap="non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3146">
                <a:tc>
                  <a:txBody>
                    <a:bodyPr/>
                    <a:lstStyle/>
                    <a:p>
                      <a:pPr algn="l"/>
                      <a:r>
                        <a:rPr lang="es" sz="1600" b="1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6 de agosto</a:t>
                      </a:r>
                      <a:endParaRPr lang="es" sz="1600" b="1" i="0" strike="noStrike" cap="non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" sz="16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Fecha límite para la presentación de las propuestas de financiamiento (</a:t>
                      </a:r>
                      <a:r>
                        <a:rPr lang="es" sz="1600" b="0" i="0" strike="noStrike" cap="none" baseline="0" dirty="0" smtClean="0">
                          <a:solidFill>
                            <a:srgbClr val="FF0000"/>
                          </a:solidFill>
                          <a:latin typeface="Arial"/>
                        </a:rPr>
                        <a:t>17.00 </a:t>
                      </a:r>
                      <a:r>
                        <a:rPr lang="es" sz="1600" b="0" i="0" strike="noStrike" cap="none" baseline="0" dirty="0">
                          <a:solidFill>
                            <a:srgbClr val="FF0000"/>
                          </a:solidFill>
                          <a:latin typeface="Arial"/>
                        </a:rPr>
                        <a:t>hora de Ginebra</a:t>
                      </a:r>
                      <a:r>
                        <a:rPr lang="es" sz="16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8676">
                <a:tc>
                  <a:txBody>
                    <a:bodyPr/>
                    <a:lstStyle/>
                    <a:p>
                      <a:pPr algn="l"/>
                      <a:r>
                        <a:rPr lang="es" sz="1600" b="1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7 – 17 de agosto</a:t>
                      </a:r>
                      <a:endParaRPr lang="es" sz="1600" b="1" i="0" strike="noStrike" cap="non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s" sz="16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Proceso de aclaración: </a:t>
                      </a:r>
                      <a:r>
                        <a:rPr lang="es-ES" sz="16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  <a:r>
                        <a:rPr lang="es" sz="16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a Secretaría </a:t>
                      </a:r>
                      <a:r>
                        <a:rPr lang="es" sz="1600" b="0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podra solicitar </a:t>
                      </a:r>
                      <a:r>
                        <a:rPr lang="es" sz="16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información complementaria a los solicitantes 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1787">
                <a:tc>
                  <a:txBody>
                    <a:bodyPr/>
                    <a:lstStyle/>
                    <a:p>
                      <a:pPr algn="l"/>
                      <a:r>
                        <a:rPr lang="es" sz="1600" b="1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9 – 21 de septiembre </a:t>
                      </a:r>
                      <a:endParaRPr lang="es" sz="1600" b="1" i="0" strike="noStrike" cap="non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" sz="1600" b="1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Reunión del PRT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66628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spcAft>
                          <a:spcPct val="0"/>
                        </a:spcAft>
                      </a:pPr>
                      <a:r>
                        <a:rPr lang="es" sz="1600" b="1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Principios de octubre</a:t>
                      </a:r>
                      <a:endParaRPr lang="es" sz="1600" b="1" i="0" strike="noStrike" cap="non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ctr" latinLnBrk="0" hangingPunct="1"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" sz="1600" b="0" i="0" strike="noStrike" cap="none" baseline="0" dirty="0">
                          <a:solidFill>
                            <a:srgbClr val="000000"/>
                          </a:solidFill>
                          <a:latin typeface="Arial"/>
                        </a:rPr>
                        <a:t>Se notificará a los solicitantes el resultado de la revisión del PRT: «Recomendada para la preparación de la subvención» o «No </a:t>
                      </a:r>
                      <a:r>
                        <a:rPr lang="es" sz="1600" b="0" i="0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selecionada» </a:t>
                      </a:r>
                      <a:endParaRPr lang="es" sz="1600" b="0" i="0" strike="noStrike" cap="none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2239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00" y="993910"/>
            <a:ext cx="8064000" cy="3394472"/>
          </a:xfrm>
        </p:spPr>
        <p:txBody>
          <a:bodyPr>
            <a:normAutofit/>
          </a:bodyPr>
          <a:lstStyle/>
          <a:p>
            <a:endParaRPr lang="en-US" sz="1500" b="1" dirty="0"/>
          </a:p>
          <a:p>
            <a:endParaRPr lang="en-US" sz="1500" b="1" dirty="0"/>
          </a:p>
          <a:p>
            <a:endParaRPr lang="en-US" sz="1500" b="1" dirty="0"/>
          </a:p>
          <a:p>
            <a:endParaRPr lang="en-US" sz="1500" b="1" dirty="0"/>
          </a:p>
          <a:p>
            <a:endParaRPr lang="en-US" sz="1500" b="1" dirty="0"/>
          </a:p>
          <a:p>
            <a:pPr algn="ctr"/>
            <a:r>
              <a:rPr lang="es" sz="2400" b="1" dirty="0" smtClean="0">
                <a:solidFill>
                  <a:srgbClr val="000000"/>
                </a:solidFill>
              </a:rPr>
              <a:t>¿Preguntas</a:t>
            </a:r>
            <a:r>
              <a:rPr lang="es" sz="2400" b="1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4764882"/>
            <a:ext cx="2133600" cy="273844"/>
          </a:xfrm>
          <a:prstGeom prst="rect">
            <a:avLst/>
          </a:prstGeom>
        </p:spPr>
        <p:txBody>
          <a:bodyPr/>
          <a:lstStyle/>
          <a:p>
            <a:fld id="{1D1E3EDB-D7EB-F14E-A6D1-748C03EC5EDC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t>26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15" y="547077"/>
            <a:ext cx="8170985" cy="3841305"/>
          </a:xfrm>
        </p:spPr>
        <p:txBody>
          <a:bodyPr>
            <a:normAutofit/>
          </a:bodyPr>
          <a:lstStyle/>
          <a:p>
            <a:endParaRPr lang="en-US" sz="1500" b="1" dirty="0"/>
          </a:p>
          <a:p>
            <a:endParaRPr lang="en-US" sz="1500" b="1" dirty="0"/>
          </a:p>
          <a:p>
            <a:endParaRPr lang="en-US" sz="1500" b="1" dirty="0"/>
          </a:p>
          <a:p>
            <a:pPr algn="ctr"/>
            <a:r>
              <a:rPr lang="es" sz="2100" b="1" dirty="0" smtClean="0">
                <a:solidFill>
                  <a:srgbClr val="000000"/>
                </a:solidFill>
                <a:latin typeface="Arial"/>
              </a:rPr>
              <a:t>¡</a:t>
            </a:r>
            <a:r>
              <a:rPr lang="es" sz="2100" b="1" dirty="0">
                <a:solidFill>
                  <a:srgbClr val="000000"/>
                </a:solidFill>
                <a:latin typeface="Arial"/>
              </a:rPr>
              <a:t>Gracias por participar!</a:t>
            </a:r>
          </a:p>
          <a:p>
            <a:pPr algn="ctr"/>
            <a:endParaRPr lang="en-US" sz="2100" b="1" dirty="0"/>
          </a:p>
          <a:p>
            <a:pPr algn="ctr"/>
            <a:endParaRPr lang="en-US" sz="2100" b="1" dirty="0"/>
          </a:p>
          <a:p>
            <a:pPr algn="ctr"/>
            <a:r>
              <a:rPr lang="es" sz="2100" b="1" dirty="0">
                <a:solidFill>
                  <a:srgbClr val="000000"/>
                </a:solidFill>
                <a:latin typeface="Arial"/>
              </a:rPr>
              <a:t>Si tiene alguna </a:t>
            </a:r>
            <a:r>
              <a:rPr lang="es-ES" sz="2100" b="1" dirty="0">
                <a:solidFill>
                  <a:srgbClr val="000000"/>
                </a:solidFill>
                <a:latin typeface="Arial"/>
              </a:rPr>
              <a:t>consulta</a:t>
            </a:r>
            <a:r>
              <a:rPr lang="es" sz="2100" b="1" dirty="0">
                <a:solidFill>
                  <a:srgbClr val="000000"/>
                </a:solidFill>
                <a:latin typeface="Arial"/>
              </a:rPr>
              <a:t>, puede ponerse en contacto con el Departamento de Acceso al Financiamiento a través de la dirección de correo electrónico </a:t>
            </a:r>
            <a:r>
              <a:rPr lang="es" sz="2100" b="1" dirty="0" smtClean="0">
                <a:solidFill>
                  <a:srgbClr val="000000"/>
                </a:solidFill>
                <a:latin typeface="Arial"/>
                <a:hlinkClick r:id="rId2" history="0"/>
              </a:rPr>
              <a:t>AccessToFunding@theglobalfund.org</a:t>
            </a:r>
            <a:endParaRPr lang="es" sz="2100" b="1" dirty="0">
              <a:solidFill>
                <a:srgbClr val="000000"/>
              </a:solidFill>
              <a:latin typeface="Arial"/>
              <a:hlinkClick r:id="rId2" history="0"/>
            </a:endParaRPr>
          </a:p>
          <a:p>
            <a:pPr algn="ctr"/>
            <a:endParaRPr lang="es" sz="2100" b="1" dirty="0">
              <a:solidFill>
                <a:srgbClr val="000000"/>
              </a:solidFill>
              <a:latin typeface="Arial"/>
              <a:hlinkClick r:id="rId2" history="0"/>
            </a:endParaRPr>
          </a:p>
          <a:p>
            <a:pPr algn="ctr"/>
            <a:endParaRPr lang="es" sz="2100" b="1" dirty="0">
              <a:solidFill>
                <a:srgbClr val="000000"/>
              </a:solidFill>
              <a:latin typeface="Arial"/>
              <a:hlinkClick r:id="rId2" history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4764882"/>
            <a:ext cx="2133600" cy="273844"/>
          </a:xfrm>
          <a:prstGeom prst="rect">
            <a:avLst/>
          </a:prstGeom>
        </p:spPr>
        <p:txBody>
          <a:bodyPr/>
          <a:lstStyle/>
          <a:p>
            <a:fld id="{1D1E3EDB-D7EB-F14E-A6D1-748C03EC5EDC}" type="slidenum">
              <a:rPr lang="en-US" smtClean="0">
                <a:solidFill>
                  <a:prstClr val="white">
                    <a:lumMod val="75000"/>
                  </a:prstClr>
                </a:solidFill>
              </a:rPr>
              <a:t>27</a:t>
            </a:fld>
            <a:endParaRPr lang="en-US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85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541870" y="4757907"/>
            <a:ext cx="806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999" y="223428"/>
            <a:ext cx="8064000" cy="425200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rgbClr val="00B9E4"/>
                </a:solidFill>
              </a:rPr>
              <a:t>Resumen</a:t>
            </a:r>
            <a:r>
              <a:rPr lang="en-US" sz="2000" b="1" dirty="0" smtClean="0">
                <a:solidFill>
                  <a:srgbClr val="00B9E4"/>
                </a:solidFill>
              </a:rPr>
              <a:t> de las </a:t>
            </a:r>
            <a:r>
              <a:rPr lang="en-US" sz="2000" b="1" dirty="0" err="1" smtClean="0">
                <a:solidFill>
                  <a:srgbClr val="00B9E4"/>
                </a:solidFill>
              </a:rPr>
              <a:t>inversiones</a:t>
            </a:r>
            <a:r>
              <a:rPr lang="en-US" sz="2000" b="1" dirty="0" smtClean="0">
                <a:solidFill>
                  <a:srgbClr val="00B9E4"/>
                </a:solidFill>
              </a:rPr>
              <a:t> </a:t>
            </a:r>
            <a:r>
              <a:rPr lang="en-US" sz="2000" b="1" dirty="0" err="1" smtClean="0">
                <a:solidFill>
                  <a:srgbClr val="00B9E4"/>
                </a:solidFill>
              </a:rPr>
              <a:t>catalizadoras</a:t>
            </a:r>
            <a:r>
              <a:rPr lang="en-US" sz="2000" b="1" dirty="0" smtClean="0">
                <a:solidFill>
                  <a:srgbClr val="00B9E4"/>
                </a:solidFill>
              </a:rPr>
              <a:t> </a:t>
            </a:r>
            <a:r>
              <a:rPr lang="en-US" sz="2000" b="1" dirty="0" err="1" smtClean="0">
                <a:solidFill>
                  <a:srgbClr val="00B9E4"/>
                </a:solidFill>
              </a:rPr>
              <a:t>aprobadas</a:t>
            </a:r>
            <a:r>
              <a:rPr lang="en-US" sz="2000" b="1" dirty="0" smtClean="0">
                <a:solidFill>
                  <a:srgbClr val="00B9E4"/>
                </a:solidFill>
              </a:rPr>
              <a:t> </a:t>
            </a:r>
            <a:r>
              <a:rPr lang="en-US" sz="2000" b="1" dirty="0" err="1" smtClean="0">
                <a:solidFill>
                  <a:srgbClr val="00B9E4"/>
                </a:solidFill>
              </a:rPr>
              <a:t>por</a:t>
            </a:r>
            <a:r>
              <a:rPr lang="en-US" sz="2000" b="1" dirty="0" smtClean="0">
                <a:solidFill>
                  <a:srgbClr val="00B9E4"/>
                </a:solidFill>
              </a:rPr>
              <a:t> </a:t>
            </a:r>
            <a:br>
              <a:rPr lang="en-US" sz="2000" b="1" dirty="0" smtClean="0">
                <a:solidFill>
                  <a:srgbClr val="00B9E4"/>
                </a:solidFill>
              </a:rPr>
            </a:br>
            <a:r>
              <a:rPr lang="en-US" sz="2000" b="1" dirty="0" smtClean="0">
                <a:solidFill>
                  <a:srgbClr val="00B9E4"/>
                </a:solidFill>
              </a:rPr>
              <a:t>la Junta </a:t>
            </a:r>
            <a:r>
              <a:rPr lang="en-US" sz="2000" b="1" dirty="0" err="1" smtClean="0">
                <a:solidFill>
                  <a:srgbClr val="00B9E4"/>
                </a:solidFill>
              </a:rPr>
              <a:t>Directiva</a:t>
            </a:r>
            <a:r>
              <a:rPr lang="en-US" sz="2000" b="1" dirty="0" smtClean="0">
                <a:solidFill>
                  <a:srgbClr val="00B9E4"/>
                </a:solidFill>
              </a:rPr>
              <a:t> para el </a:t>
            </a:r>
            <a:r>
              <a:rPr lang="en-US" sz="2000" b="1" dirty="0" err="1" smtClean="0">
                <a:solidFill>
                  <a:srgbClr val="00B9E4"/>
                </a:solidFill>
              </a:rPr>
              <a:t>periodo</a:t>
            </a:r>
            <a:r>
              <a:rPr lang="en-US" sz="2000" b="1" dirty="0" smtClean="0">
                <a:solidFill>
                  <a:srgbClr val="00B9E4"/>
                </a:solidFill>
              </a:rPr>
              <a:t> 2017-2019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865093"/>
              </p:ext>
            </p:extLst>
          </p:nvPr>
        </p:nvGraphicFramePr>
        <p:xfrm>
          <a:off x="1043893" y="3707824"/>
          <a:ext cx="7059953" cy="1371600"/>
        </p:xfrm>
        <a:graphic>
          <a:graphicData uri="http://schemas.openxmlformats.org/drawingml/2006/table">
            <a:tbl>
              <a:tblPr firstRow="1" firstCol="1"/>
              <a:tblGrid>
                <a:gridCol w="2498581"/>
                <a:gridCol w="2309736"/>
                <a:gridCol w="2251636"/>
              </a:tblGrid>
              <a:tr h="399599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ts val="1800"/>
                        </a:lnSpc>
                        <a:spcAft>
                          <a:spcPct val="0"/>
                        </a:spcAft>
                      </a:pPr>
                      <a:r>
                        <a:rPr lang="es-ES" sz="1400" b="1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Modalidad ilustrativa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ts val="1800"/>
                        </a:lnSpc>
                        <a:spcAft>
                          <a:spcPct val="0"/>
                        </a:spcAft>
                      </a:pPr>
                      <a:r>
                        <a:rPr lang="es-ES" sz="1400" b="1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Financiamiento total (US$ millones)</a:t>
                      </a:r>
                      <a:endParaRPr lang="es-ES" sz="1400" b="1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3390" indent="-226695" algn="just">
                        <a:lnSpc>
                          <a:spcPts val="1800"/>
                        </a:lnSpc>
                        <a:spcAft>
                          <a:spcPct val="0"/>
                        </a:spcAft>
                      </a:pPr>
                      <a:r>
                        <a:rPr lang="es-ES" sz="1400" b="1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Proporción del financiamiento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1445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ts val="1800"/>
                        </a:lnSpc>
                        <a:spcAft>
                          <a:spcPct val="0"/>
                        </a:spcAft>
                      </a:pPr>
                      <a:r>
                        <a:rPr lang="es-ES" sz="14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Fondos de contraparte</a:t>
                      </a:r>
                      <a:endParaRPr lang="es-ES" sz="1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  <a:endParaRPr lang="es-E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445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ts val="1800"/>
                        </a:lnSpc>
                        <a:spcAft>
                          <a:spcPct val="0"/>
                        </a:spcAft>
                      </a:pPr>
                      <a:r>
                        <a:rPr lang="es-ES" sz="14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Propuestas multipaís</a:t>
                      </a:r>
                    </a:p>
                  </a:txBody>
                  <a:tcPr marL="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  <a:endParaRPr lang="es-E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1445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ts val="1800"/>
                        </a:lnSpc>
                        <a:spcAft>
                          <a:spcPct val="0"/>
                        </a:spcAft>
                      </a:pPr>
                      <a:r>
                        <a:rPr lang="es-ES" sz="14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Iniciativas estratégicas</a:t>
                      </a:r>
                      <a:endParaRPr lang="es-ES" sz="14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  <a:endParaRPr lang="es-ES" sz="14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2833">
                <a:tc>
                  <a:txBody>
                    <a:bodyPr/>
                    <a:lstStyle/>
                    <a:p>
                      <a:pPr marL="453390" indent="-226695" algn="l">
                        <a:lnSpc>
                          <a:spcPts val="1800"/>
                        </a:lnSpc>
                        <a:spcAft>
                          <a:spcPct val="0"/>
                        </a:spcAft>
                      </a:pPr>
                      <a:r>
                        <a:rPr lang="es-ES" sz="1400" b="1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ES" sz="1400" noProof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457200" rtl="0" eaLnBrk="1" fontAlgn="b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ES" sz="1400" b="0" i="0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ts val="1800"/>
                        </a:lnSpc>
                      </a:pPr>
                      <a:endParaRPr lang="es-ES" sz="14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8371" y="986426"/>
            <a:ext cx="1959461" cy="523220"/>
          </a:xfrm>
          <a:prstGeom prst="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VIH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US$ 200 M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7130"/>
              </p:ext>
            </p:extLst>
          </p:nvPr>
        </p:nvGraphicFramePr>
        <p:xfrm>
          <a:off x="2493108" y="1019808"/>
          <a:ext cx="6650891" cy="2612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0891"/>
              </a:tblGrid>
              <a:tr h="478846">
                <a:tc>
                  <a:txBody>
                    <a:bodyPr/>
                    <a:lstStyle/>
                    <a:p>
                      <a:r>
                        <a:rPr lang="es-ES" sz="1400" noProof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Poblaciones clave; derechos humanos; niñas adolescentes y mujeres jóvenes</a:t>
                      </a:r>
                    </a:p>
                  </a:txBody>
                  <a:tcPr>
                    <a:noFill/>
                  </a:tcPr>
                </a:tc>
              </a:tr>
              <a:tr h="418989">
                <a:tc>
                  <a:txBody>
                    <a:bodyPr/>
                    <a:lstStyle/>
                    <a:p>
                      <a:r>
                        <a:rPr lang="es-ES" sz="1400" noProof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Localizar a las personas con tuberculosis no diagnosticada</a:t>
                      </a:r>
                    </a:p>
                  </a:txBody>
                  <a:tcPr>
                    <a:noFill/>
                  </a:tcPr>
                </a:tc>
              </a:tr>
              <a:tr h="541830">
                <a:tc>
                  <a:txBody>
                    <a:bodyPr/>
                    <a:lstStyle/>
                    <a:p>
                      <a:r>
                        <a:rPr lang="es-ES" sz="1400" noProof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Eliminación de la malaria; resistencia a los fármacos y a los mosquiteros tratados con insecticida de larga duración; pruebas de la primera vacuna contra la malaria</a:t>
                      </a:r>
                    </a:p>
                  </a:txBody>
                  <a:tcPr>
                    <a:noFill/>
                  </a:tcPr>
                </a:tc>
              </a:tr>
              <a:tr h="764937">
                <a:tc>
                  <a:txBody>
                    <a:bodyPr/>
                    <a:lstStyle/>
                    <a:p>
                      <a:r>
                        <a:rPr lang="es-ES" sz="1400" kern="120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Sostenibilidad de los programas; prestación de servicios y trabajadores sanitarios; fortalecimiento de la cadena de suministros; sistemas y uso de datos para asegurar la calidad de los programas; Comunidad, Derechos y Género</a:t>
                      </a:r>
                    </a:p>
                  </a:txBody>
                  <a:tcPr>
                    <a:noFill/>
                  </a:tcPr>
                </a:tc>
              </a:tr>
              <a:tr h="408230">
                <a:tc>
                  <a:txBody>
                    <a:bodyPr/>
                    <a:lstStyle/>
                    <a:p>
                      <a:r>
                        <a:rPr lang="es-ES" sz="1400" kern="120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Futuras evaluaciones de país; Fondo de Emergencia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328371" y="1488571"/>
            <a:ext cx="1959461" cy="523220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TB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US$ 190 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8371" y="1991080"/>
            <a:ext cx="1959461" cy="532330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</a:rPr>
              <a:t>Malaria</a:t>
            </a:r>
          </a:p>
          <a:p>
            <a:pPr algn="ctr"/>
            <a:r>
              <a:rPr lang="es-ES" sz="1400" b="1" dirty="0" smtClean="0">
                <a:solidFill>
                  <a:schemeClr val="bg1"/>
                </a:solidFill>
              </a:rPr>
              <a:t>US$ 202 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28371" y="2536478"/>
            <a:ext cx="1959461" cy="523220"/>
          </a:xfrm>
          <a:prstGeom prst="rect">
            <a:avLst/>
          </a:prstGeom>
          <a:solidFill>
            <a:srgbClr val="47008E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</a:rPr>
              <a:t>SSRS</a:t>
            </a:r>
          </a:p>
          <a:p>
            <a:pPr algn="ctr"/>
            <a:r>
              <a:rPr lang="es-ES" sz="1400" b="1" dirty="0" smtClean="0">
                <a:solidFill>
                  <a:schemeClr val="bg1"/>
                </a:solidFill>
              </a:rPr>
              <a:t>US$ 166 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8371" y="3057704"/>
            <a:ext cx="1959461" cy="523220"/>
          </a:xfrm>
          <a:prstGeom prst="rect">
            <a:avLst/>
          </a:prstGeom>
          <a:solidFill>
            <a:srgbClr val="00808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>
                <a:solidFill>
                  <a:schemeClr val="bg1"/>
                </a:solidFill>
              </a:rPr>
              <a:t>Inversiones mas </a:t>
            </a:r>
            <a:r>
              <a:rPr lang="es-ES_tradnl" sz="1400" b="1" dirty="0" smtClean="0">
                <a:solidFill>
                  <a:schemeClr val="bg1"/>
                </a:solidFill>
              </a:rPr>
              <a:t>amplias </a:t>
            </a:r>
            <a:r>
              <a:rPr lang="es-ES" sz="1400" b="1" dirty="0" smtClean="0">
                <a:solidFill>
                  <a:schemeClr val="bg1"/>
                </a:solidFill>
              </a:rPr>
              <a:t>US$ 42 M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08941" y="4346232"/>
            <a:ext cx="6207859" cy="253568"/>
          </a:xfrm>
          <a:prstGeom prst="roundRect">
            <a:avLst/>
          </a:prstGeom>
          <a:noFill/>
          <a:ln w="9525" cap="flat" algn="ctr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6226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2954" y="976924"/>
            <a:ext cx="8221046" cy="3768656"/>
          </a:xfrm>
        </p:spPr>
        <p:txBody>
          <a:bodyPr/>
          <a:lstStyle/>
          <a:p>
            <a:pPr algn="just"/>
            <a:r>
              <a:rPr lang="es-ES" dirty="0" smtClean="0"/>
              <a:t>Según la decisión GF/B36/04 de la Junta Directiva y la recomendación de los asociados técnicos, se debe asignar financiamiento a enfoques multipaís para el objetivo siguiente: </a:t>
            </a:r>
          </a:p>
          <a:p>
            <a:pPr algn="just"/>
            <a:endParaRPr lang="es-ES" dirty="0" smtClean="0"/>
          </a:p>
          <a:p>
            <a:pPr algn="just"/>
            <a:r>
              <a:rPr lang="es-ES" i="1" dirty="0" smtClean="0"/>
              <a:t>“Para tratar un número limitado de prioridades estratégicas multipaís clave que se consideran esenciales para cumplir las metas de la Estrategia y </a:t>
            </a:r>
            <a:r>
              <a:rPr lang="es-ES" i="1" u="sng" dirty="0" smtClean="0"/>
              <a:t>que no es posible abordar únicamente a través de las asignaciones de los países</a:t>
            </a:r>
            <a:r>
              <a:rPr lang="es-ES" i="1" dirty="0" smtClean="0"/>
              <a:t>".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>
              <a:solidFill>
                <a:srgbClr val="FF0000"/>
              </a:solidFill>
            </a:endParaRPr>
          </a:p>
          <a:p>
            <a:pPr algn="just"/>
            <a:r>
              <a:rPr lang="es-ES" b="1" dirty="0" smtClean="0"/>
              <a:t>Malaria                           US$ 145 millones</a:t>
            </a:r>
          </a:p>
          <a:p>
            <a:pPr algn="just"/>
            <a:r>
              <a:rPr lang="es-ES" b="1" dirty="0" smtClean="0"/>
              <a:t>Tuberculosis                 US$ 65 millones </a:t>
            </a:r>
          </a:p>
          <a:p>
            <a:pPr algn="just"/>
            <a:r>
              <a:rPr lang="es-ES" b="1" dirty="0" smtClean="0"/>
              <a:t>VIH                                 US$ 50 millones</a:t>
            </a:r>
            <a:endParaRPr lang="es-E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2954" y="317138"/>
            <a:ext cx="8064000" cy="386246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tx2"/>
                </a:solidFill>
              </a:rPr>
              <a:t>Enfoque multipaís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75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think-cell Slide" r:id="rId7" imgW="540" imgH="541" progId="TCLayout.ActiveDocument.1">
                  <p:embed/>
                </p:oleObj>
              </mc:Choice>
              <mc:Fallback>
                <p:oleObj name="think-cell Slide" r:id="rId7" imgW="540" imgH="54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>
            <p:custDataLst>
              <p:tags r:id="rId4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  <a:tileRect/>
          </a:gradFill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76017" y="180676"/>
            <a:ext cx="8141151" cy="472371"/>
          </a:xfrm>
        </p:spPr>
        <p:txBody>
          <a:bodyPr>
            <a:normAutofit/>
          </a:bodyPr>
          <a:lstStyle/>
          <a:p>
            <a:r>
              <a:rPr lang="es-ES_tradnl" b="1" dirty="0">
                <a:solidFill>
                  <a:srgbClr val="00B0F0"/>
                </a:solidFill>
              </a:rPr>
              <a:t>Fondos aprobados por la Junta Directiva 2017-2019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943" y="834152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(US$ </a:t>
            </a:r>
            <a:r>
              <a:rPr lang="en-US" sz="1000" b="1" dirty="0" err="1" smtClean="0"/>
              <a:t>millones</a:t>
            </a:r>
            <a:r>
              <a:rPr lang="en-US" sz="1000" b="1" dirty="0" smtClean="0"/>
              <a:t>)</a:t>
            </a:r>
            <a:endParaRPr lang="en-GB" sz="1000" b="1" dirty="0"/>
          </a:p>
        </p:txBody>
      </p:sp>
      <p:sp>
        <p:nvSpPr>
          <p:cNvPr id="23" name="TextBox 32"/>
          <p:cNvSpPr txBox="1"/>
          <p:nvPr/>
        </p:nvSpPr>
        <p:spPr>
          <a:xfrm>
            <a:off x="276018" y="4358872"/>
            <a:ext cx="165141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700" dirty="0"/>
          </a:p>
          <a:p>
            <a:r>
              <a:rPr lang="en-US" sz="700" dirty="0" smtClean="0"/>
              <a:t>Source: Access to Funding database</a:t>
            </a:r>
          </a:p>
          <a:p>
            <a:r>
              <a:rPr lang="en-US" sz="700" dirty="0" smtClean="0"/>
              <a:t>As of 30 May 2018</a:t>
            </a:r>
            <a:endParaRPr lang="en-GB" sz="7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101725" y="4054656"/>
            <a:ext cx="5706579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89324" y="1520281"/>
            <a:ext cx="1020223" cy="2546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829573" y="1265973"/>
            <a:ext cx="8819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10,300</a:t>
            </a:r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2860336" y="1556033"/>
            <a:ext cx="4781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14%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1262606" y="2577905"/>
            <a:ext cx="577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>
                <a:solidFill>
                  <a:schemeClr val="bg1"/>
                </a:solidFill>
              </a:rPr>
              <a:t>88%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13639" y="3285509"/>
            <a:ext cx="1020222" cy="772517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713635" y="2756774"/>
            <a:ext cx="1020226" cy="521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4935197" y="3440645"/>
            <a:ext cx="577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>
                <a:solidFill>
                  <a:schemeClr val="bg1"/>
                </a:solidFill>
              </a:rPr>
              <a:t>57%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84649" y="2864268"/>
            <a:ext cx="4781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43%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4984649" y="2487675"/>
            <a:ext cx="5363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260</a:t>
            </a:r>
            <a:endParaRPr lang="en-US" sz="1100" dirty="0"/>
          </a:p>
        </p:txBody>
      </p:sp>
      <p:sp>
        <p:nvSpPr>
          <p:cNvPr id="42" name="Rectangle 41"/>
          <p:cNvSpPr/>
          <p:nvPr/>
        </p:nvSpPr>
        <p:spPr>
          <a:xfrm>
            <a:off x="2589324" y="1774899"/>
            <a:ext cx="1020223" cy="2276038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829573" y="2591850"/>
            <a:ext cx="577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>
                <a:solidFill>
                  <a:schemeClr val="bg1"/>
                </a:solidFill>
              </a:rPr>
              <a:t>88%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305514" y="957262"/>
            <a:ext cx="212896" cy="1931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324112" y="1230018"/>
            <a:ext cx="212896" cy="19316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594240" y="949222"/>
            <a:ext cx="1387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/>
              <a:t>Restante </a:t>
            </a:r>
            <a:endParaRPr lang="en-US" sz="1000" dirty="0"/>
          </a:p>
        </p:txBody>
      </p:sp>
      <p:sp>
        <p:nvSpPr>
          <p:cNvPr id="47" name="TextBox 46"/>
          <p:cNvSpPr txBox="1"/>
          <p:nvPr/>
        </p:nvSpPr>
        <p:spPr>
          <a:xfrm>
            <a:off x="7594240" y="1223076"/>
            <a:ext cx="1387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err="1" smtClean="0"/>
              <a:t>Aprobado</a:t>
            </a:r>
            <a:endParaRPr lang="en-US" sz="1000" dirty="0"/>
          </a:p>
        </p:txBody>
      </p:sp>
      <p:sp>
        <p:nvSpPr>
          <p:cNvPr id="2" name="Rectangle 1"/>
          <p:cNvSpPr/>
          <p:nvPr/>
        </p:nvSpPr>
        <p:spPr>
          <a:xfrm>
            <a:off x="2358686" y="4107356"/>
            <a:ext cx="148149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100" dirty="0"/>
              <a:t>Asignación nacional </a:t>
            </a:r>
            <a:endParaRPr lang="en-GB" sz="1100" dirty="0"/>
          </a:p>
        </p:txBody>
      </p:sp>
      <p:sp>
        <p:nvSpPr>
          <p:cNvPr id="3" name="Rectangle 2"/>
          <p:cNvSpPr/>
          <p:nvPr/>
        </p:nvSpPr>
        <p:spPr>
          <a:xfrm>
            <a:off x="4585792" y="4123879"/>
            <a:ext cx="131318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s-ES_tradnl" sz="11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Enfoque </a:t>
            </a:r>
            <a:r>
              <a:rPr lang="es-ES_tradnl" sz="1100" dirty="0" err="1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multipaís</a:t>
            </a:r>
            <a:endParaRPr lang="en-GB" sz="11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15560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/>
          <p:nvPr/>
        </p:nvSpPr>
        <p:spPr>
          <a:xfrm>
            <a:off x="1845551" y="2218552"/>
            <a:ext cx="6934200" cy="63703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Tx/>
              <a:buNone/>
              <a:defRPr sz="18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0"/>
              </a:spcBef>
              <a:buFontTx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endParaRPr lang="en-US" sz="1100" dirty="0">
              <a:solidFill>
                <a:srgbClr val="809FB9"/>
              </a:solidFill>
              <a:cs typeface="Arial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540143" y="3036870"/>
            <a:ext cx="8089444" cy="1008000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00"/>
              </a:lnSpc>
            </a:pPr>
            <a:r>
              <a:rPr lang="es" sz="2100" b="1" dirty="0" smtClean="0">
                <a:solidFill>
                  <a:srgbClr val="FFFFFF"/>
                </a:solidFill>
                <a:latin typeface="Arial"/>
              </a:rPr>
              <a:t>Resumen </a:t>
            </a:r>
            <a:r>
              <a:rPr lang="es" sz="2100" b="1" dirty="0">
                <a:solidFill>
                  <a:srgbClr val="FFFFFF"/>
                </a:solidFill>
                <a:latin typeface="Arial"/>
              </a:rPr>
              <a:t>del enfoque multipaís</a:t>
            </a:r>
          </a:p>
          <a:p>
            <a:pPr>
              <a:lnSpc>
                <a:spcPts val="2300"/>
              </a:lnSpc>
            </a:pPr>
            <a:endParaRPr lang="en-US" sz="2100" dirty="0">
              <a:solidFill>
                <a:schemeClr val="bg1"/>
              </a:solidFill>
            </a:endParaRPr>
          </a:p>
          <a:p>
            <a:pPr>
              <a:lnSpc>
                <a:spcPts val="2300"/>
              </a:lnSpc>
            </a:pPr>
            <a:endParaRPr lang="en-US" sz="21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038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708" y="695569"/>
            <a:ext cx="8547707" cy="4054763"/>
          </a:xfrm>
        </p:spPr>
        <p:txBody>
          <a:bodyPr>
            <a:normAutofit fontScale="85000" lnSpcReduction="20000"/>
          </a:bodyPr>
          <a:lstStyle/>
          <a:p>
            <a:pPr marL="285743" indent="-285743">
              <a:buFontTx/>
              <a:buChar char="-"/>
            </a:pPr>
            <a:r>
              <a:rPr lang="es" sz="1950" dirty="0" smtClean="0">
                <a:solidFill>
                  <a:srgbClr val="000000"/>
                </a:solidFill>
                <a:latin typeface="Arial"/>
              </a:rPr>
              <a:t>Cambio desde el enfoque regional al mulipais – efecto catalizador del proyecto; </a:t>
            </a:r>
          </a:p>
          <a:p>
            <a:endParaRPr lang="es" sz="1950" dirty="0">
              <a:solidFill>
                <a:srgbClr val="000000"/>
              </a:solidFill>
              <a:latin typeface="Arial"/>
            </a:endParaRPr>
          </a:p>
          <a:p>
            <a:pPr marL="285743" indent="-285743">
              <a:buFontTx/>
              <a:buChar char="-"/>
            </a:pPr>
            <a:r>
              <a:rPr lang="es" sz="1950" dirty="0" smtClean="0">
                <a:solidFill>
                  <a:srgbClr val="000000"/>
                </a:solidFill>
                <a:latin typeface="Arial"/>
              </a:rPr>
              <a:t>Prioridades </a:t>
            </a:r>
            <a:r>
              <a:rPr lang="es" sz="1950" dirty="0">
                <a:solidFill>
                  <a:srgbClr val="000000"/>
                </a:solidFill>
                <a:latin typeface="Arial"/>
              </a:rPr>
              <a:t>estratégicas definidas con claridad para cada enfermedad, con asignaciones designadas y un número limitado de subvenciones para cada </a:t>
            </a:r>
            <a:r>
              <a:rPr lang="es" sz="1950" dirty="0" smtClean="0">
                <a:solidFill>
                  <a:srgbClr val="000000"/>
                </a:solidFill>
                <a:latin typeface="Arial"/>
              </a:rPr>
              <a:t>prioridad; </a:t>
            </a:r>
            <a:endParaRPr lang="es" sz="1950" dirty="0">
              <a:solidFill>
                <a:srgbClr val="000000"/>
              </a:solidFill>
              <a:latin typeface="Arial"/>
            </a:endParaRPr>
          </a:p>
          <a:p>
            <a:pPr marL="285743" indent="-285743">
              <a:buFontTx/>
              <a:buChar char="-"/>
            </a:pPr>
            <a:endParaRPr lang="en-US" sz="1950" dirty="0"/>
          </a:p>
          <a:p>
            <a:pPr marL="285743" indent="-285743">
              <a:buFontTx/>
              <a:buChar char="-"/>
            </a:pPr>
            <a:r>
              <a:rPr lang="es" sz="1950" dirty="0">
                <a:solidFill>
                  <a:srgbClr val="000000"/>
                </a:solidFill>
                <a:latin typeface="Arial"/>
              </a:rPr>
              <a:t>Es importante incluir a las poblaciones clave en el contexto de transición (en especial en relación con el VIH</a:t>
            </a:r>
            <a:r>
              <a:rPr lang="es" sz="1950" dirty="0" smtClean="0">
                <a:solidFill>
                  <a:srgbClr val="000000"/>
                </a:solidFill>
                <a:latin typeface="Arial"/>
              </a:rPr>
              <a:t>); </a:t>
            </a:r>
          </a:p>
          <a:p>
            <a:pPr marL="285743" indent="-285743">
              <a:buFontTx/>
              <a:buChar char="-"/>
            </a:pPr>
            <a:endParaRPr lang="es" sz="1950" dirty="0">
              <a:solidFill>
                <a:srgbClr val="000000"/>
              </a:solidFill>
              <a:latin typeface="Arial"/>
            </a:endParaRPr>
          </a:p>
          <a:p>
            <a:pPr marL="285743" indent="-285743">
              <a:buFontTx/>
              <a:buChar char="-"/>
            </a:pPr>
            <a:r>
              <a:rPr lang="es-ES" sz="2000" dirty="0"/>
              <a:t>Subvención</a:t>
            </a:r>
            <a:r>
              <a:rPr lang="es" sz="2000" dirty="0"/>
              <a:t> para el periodo definido de </a:t>
            </a:r>
            <a:r>
              <a:rPr lang="es" sz="2000" u="sng" dirty="0"/>
              <a:t>tres anos </a:t>
            </a:r>
            <a:r>
              <a:rPr lang="es" sz="2000" dirty="0"/>
              <a:t>sin garantizar continuidad de financiamiento </a:t>
            </a:r>
            <a:r>
              <a:rPr lang="es" sz="1950" dirty="0" smtClean="0">
                <a:solidFill>
                  <a:srgbClr val="000000"/>
                </a:solidFill>
                <a:latin typeface="Arial"/>
              </a:rPr>
              <a:t>– necesidad de sostentabilidad </a:t>
            </a:r>
            <a:r>
              <a:rPr lang="es-ES" sz="1950" dirty="0">
                <a:solidFill>
                  <a:srgbClr val="000000"/>
                </a:solidFill>
              </a:rPr>
              <a:t>más allá de la duración del proyecto</a:t>
            </a:r>
            <a:endParaRPr lang="es" sz="1950" dirty="0">
              <a:solidFill>
                <a:srgbClr val="000000"/>
              </a:solidFill>
              <a:latin typeface="Arial"/>
            </a:endParaRPr>
          </a:p>
          <a:p>
            <a:r>
              <a:rPr lang="en-US" sz="1950" dirty="0"/>
              <a:t>  </a:t>
            </a:r>
          </a:p>
          <a:p>
            <a:pPr algn="just"/>
            <a:r>
              <a:rPr lang="es" sz="1950" b="1" i="1" dirty="0">
                <a:solidFill>
                  <a:srgbClr val="000000"/>
                </a:solidFill>
                <a:latin typeface="Arial"/>
              </a:rPr>
              <a:t>Las subvenciones multipaís deben:</a:t>
            </a:r>
          </a:p>
          <a:p>
            <a:pPr algn="just"/>
            <a:endParaRPr lang="en-US" sz="1950" dirty="0"/>
          </a:p>
          <a:p>
            <a:pPr marL="691418" lvl="3" indent="-428625" algn="just">
              <a:buFont typeface="Arial" panose="020B0604020202020204" pitchFamily="34" charset="0"/>
              <a:buChar char="•"/>
            </a:pPr>
            <a:r>
              <a:rPr lang="es" sz="1950" dirty="0">
                <a:solidFill>
                  <a:srgbClr val="000000"/>
                </a:solidFill>
              </a:rPr>
              <a:t>Estar diseñadas con una perspectiva </a:t>
            </a:r>
            <a:r>
              <a:rPr lang="es" sz="1950" dirty="0" smtClean="0">
                <a:solidFill>
                  <a:srgbClr val="000000"/>
                </a:solidFill>
              </a:rPr>
              <a:t>supranacional; </a:t>
            </a:r>
            <a:endParaRPr lang="es" sz="1950" dirty="0">
              <a:solidFill>
                <a:srgbClr val="000000"/>
              </a:solidFill>
            </a:endParaRPr>
          </a:p>
          <a:p>
            <a:pPr marL="691418" lvl="3" indent="-428625" algn="just">
              <a:buFont typeface="Arial" panose="020B0604020202020204" pitchFamily="34" charset="0"/>
              <a:buChar char="•"/>
            </a:pPr>
            <a:r>
              <a:rPr lang="es" sz="1950" dirty="0">
                <a:solidFill>
                  <a:srgbClr val="000000"/>
                </a:solidFill>
              </a:rPr>
              <a:t>Desarrollar y complementar estrategias, programas y subvenciones </a:t>
            </a:r>
            <a:r>
              <a:rPr lang="es" sz="1950" dirty="0" smtClean="0">
                <a:solidFill>
                  <a:srgbClr val="000000"/>
                </a:solidFill>
              </a:rPr>
              <a:t>existentes;  </a:t>
            </a:r>
            <a:endParaRPr lang="es" sz="1950" dirty="0">
              <a:solidFill>
                <a:srgbClr val="000000"/>
              </a:solidFill>
            </a:endParaRPr>
          </a:p>
          <a:p>
            <a:pPr marL="691418" lvl="3" indent="-428625" algn="just">
              <a:buFont typeface="Arial" panose="020B0604020202020204" pitchFamily="34" charset="0"/>
              <a:buChar char="•"/>
            </a:pPr>
            <a:r>
              <a:rPr lang="es" sz="1950" dirty="0">
                <a:solidFill>
                  <a:srgbClr val="000000"/>
                </a:solidFill>
              </a:rPr>
              <a:t>No duplicar </a:t>
            </a:r>
            <a:r>
              <a:rPr lang="es-ES" sz="1950" dirty="0">
                <a:solidFill>
                  <a:srgbClr val="000000"/>
                </a:solidFill>
              </a:rPr>
              <a:t>las intervenciones ya </a:t>
            </a:r>
            <a:r>
              <a:rPr lang="es" sz="1950" dirty="0" smtClean="0">
                <a:solidFill>
                  <a:srgbClr val="000000"/>
                </a:solidFill>
              </a:rPr>
              <a:t>existentes; </a:t>
            </a:r>
            <a:endParaRPr lang="es" sz="1950" dirty="0">
              <a:solidFill>
                <a:srgbClr val="000000"/>
              </a:solidFill>
            </a:endParaRPr>
          </a:p>
          <a:p>
            <a:pPr marL="691418" lvl="3" indent="-428625" algn="just">
              <a:buFont typeface="Arial" panose="020B0604020202020204" pitchFamily="34" charset="0"/>
              <a:buChar char="•"/>
            </a:pPr>
            <a:r>
              <a:rPr lang="es" sz="1950" dirty="0">
                <a:solidFill>
                  <a:srgbClr val="000000"/>
                </a:solidFill>
              </a:rPr>
              <a:t>No reemplazar las intervenciones nacionales. </a:t>
            </a:r>
          </a:p>
          <a:p>
            <a:pPr marL="285743" indent="-285743">
              <a:buFontTx/>
              <a:buChar char="-"/>
            </a:pPr>
            <a:endParaRPr lang="en-GB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7708" y="234830"/>
            <a:ext cx="8064000" cy="501470"/>
          </a:xfrm>
        </p:spPr>
        <p:txBody>
          <a:bodyPr>
            <a:normAutofit/>
          </a:bodyPr>
          <a:lstStyle/>
          <a:p>
            <a:r>
              <a:rPr lang="es" sz="1800" b="1" dirty="0" smtClean="0">
                <a:solidFill>
                  <a:srgbClr val="00B0F0"/>
                </a:solidFill>
              </a:rPr>
              <a:t>Consideraciones Generales</a:t>
            </a:r>
            <a:endParaRPr lang="es" sz="1800" b="1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4750332"/>
            <a:ext cx="2133600" cy="273844"/>
          </a:xfrm>
          <a:prstGeom prst="rect">
            <a:avLst/>
          </a:prstGeom>
        </p:spPr>
        <p:txBody>
          <a:bodyPr/>
          <a:lstStyle/>
          <a:p>
            <a:fld id="{1D1E3EDB-D7EB-F14E-A6D1-748C03EC5ED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5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66" y="116451"/>
            <a:ext cx="8360924" cy="972108"/>
          </a:xfrm>
        </p:spPr>
        <p:txBody>
          <a:bodyPr>
            <a:normAutofit/>
          </a:bodyPr>
          <a:lstStyle/>
          <a:p>
            <a:r>
              <a:rPr sz="1800" dirty="0"/>
              <a:t/>
            </a:r>
            <a:br>
              <a:rPr sz="1800" dirty="0"/>
            </a:br>
            <a:r>
              <a:rPr lang="es" sz="2000" b="1" dirty="0">
                <a:solidFill>
                  <a:srgbClr val="00B0F0"/>
                </a:solidFill>
              </a:rPr>
              <a:t>Proceso </a:t>
            </a:r>
            <a:r>
              <a:rPr lang="es" sz="2000" b="1" dirty="0" smtClean="0">
                <a:solidFill>
                  <a:srgbClr val="00B0F0"/>
                </a:solidFill>
              </a:rPr>
              <a:t>multipaís – convocatoria de propuestas</a:t>
            </a:r>
            <a:endParaRPr lang="es" sz="20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266" y="965916"/>
            <a:ext cx="8455769" cy="3790910"/>
          </a:xfrm>
        </p:spPr>
        <p:txBody>
          <a:bodyPr>
            <a:normAutofit/>
          </a:bodyPr>
          <a:lstStyle/>
          <a:p>
            <a:pPr marL="6858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Proceso </a:t>
            </a:r>
            <a:r>
              <a:rPr lang="es-ES" dirty="0">
                <a:solidFill>
                  <a:srgbClr val="000000"/>
                </a:solidFill>
              </a:rPr>
              <a:t>competitivo: El PRT evaluara los méritos técnicos de las propuestas a base de los criterios de la evaluación; </a:t>
            </a:r>
            <a:endParaRPr lang="es-ES" dirty="0" smtClean="0">
              <a:solidFill>
                <a:srgbClr val="000000"/>
              </a:solidFill>
            </a:endParaRPr>
          </a:p>
          <a:p>
            <a:pPr marL="342900" lvl="1"/>
            <a:endParaRPr lang="es-ES" dirty="0">
              <a:solidFill>
                <a:srgbClr val="000000"/>
              </a:solidFill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Sin </a:t>
            </a:r>
            <a:r>
              <a:rPr lang="es-ES" dirty="0">
                <a:solidFill>
                  <a:srgbClr val="000000"/>
                </a:solidFill>
              </a:rPr>
              <a:t>preferencia por ningún receptor principal ni intervención específicos; </a:t>
            </a:r>
            <a:endParaRPr lang="es-ES" dirty="0" smtClean="0">
              <a:solidFill>
                <a:srgbClr val="000000"/>
              </a:solidFill>
            </a:endParaRPr>
          </a:p>
          <a:p>
            <a:pPr marL="342900" lvl="1"/>
            <a:endParaRPr lang="es-ES" dirty="0">
              <a:solidFill>
                <a:srgbClr val="000000"/>
              </a:solidFill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Se </a:t>
            </a:r>
            <a:r>
              <a:rPr lang="es-ES" dirty="0">
                <a:solidFill>
                  <a:srgbClr val="000000"/>
                </a:solidFill>
              </a:rPr>
              <a:t>recomienda la formación de coaliciones, si bien no es obligatorio; </a:t>
            </a:r>
            <a:endParaRPr lang="es-ES" dirty="0" smtClean="0">
              <a:solidFill>
                <a:srgbClr val="000000"/>
              </a:solidFill>
            </a:endParaRPr>
          </a:p>
          <a:p>
            <a:pPr marL="342900" lvl="1"/>
            <a:endParaRPr lang="es-ES" dirty="0">
              <a:solidFill>
                <a:srgbClr val="000000"/>
              </a:solidFill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0000"/>
                </a:solidFill>
              </a:rPr>
              <a:t>Maximizar </a:t>
            </a:r>
            <a:r>
              <a:rPr lang="es-ES" dirty="0">
                <a:solidFill>
                  <a:srgbClr val="000000"/>
                </a:solidFill>
              </a:rPr>
              <a:t>los resultados: </a:t>
            </a:r>
            <a:r>
              <a:rPr lang="es-ES" dirty="0" smtClean="0">
                <a:solidFill>
                  <a:srgbClr val="000000"/>
                </a:solidFill>
              </a:rPr>
              <a:t>preferencia a combinación </a:t>
            </a:r>
            <a:r>
              <a:rPr lang="es-ES" dirty="0">
                <a:solidFill>
                  <a:srgbClr val="000000"/>
                </a:solidFill>
              </a:rPr>
              <a:t>de intervenciones y entidades ejecutoras que </a:t>
            </a:r>
            <a:r>
              <a:rPr lang="es-ES" dirty="0" smtClean="0">
                <a:solidFill>
                  <a:srgbClr val="000000"/>
                </a:solidFill>
              </a:rPr>
              <a:t>logren el máximo impacto en </a:t>
            </a:r>
            <a:r>
              <a:rPr lang="es-ES" dirty="0">
                <a:solidFill>
                  <a:srgbClr val="000000"/>
                </a:solidFill>
              </a:rPr>
              <a:t>las regiones destinatarias. 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342900" lvl="1"/>
            <a:endParaRPr lang="en-US" sz="2100" b="1" dirty="0">
              <a:solidFill>
                <a:schemeClr val="tx1"/>
              </a:solidFill>
              <a:latin typeface="+mn-lt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en-US" sz="2100" b="1" dirty="0">
              <a:solidFill>
                <a:schemeClr val="tx1"/>
              </a:solidFill>
              <a:latin typeface="+mn-lt"/>
            </a:endParaRPr>
          </a:p>
          <a:p>
            <a:pPr marL="342900" lvl="1"/>
            <a:endParaRPr lang="en-US" sz="21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813007" y="4819650"/>
            <a:ext cx="330994" cy="1821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43CBED-2BEC-4CFC-A1B0-F6ACC84F5B07}" type="slidenum">
              <a:rPr lang="fr-CH" smtClean="0"/>
              <a:pPr>
                <a:defRPr/>
              </a:pPr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309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/>
          <p:nvPr/>
        </p:nvSpPr>
        <p:spPr>
          <a:xfrm>
            <a:off x="1845551" y="2218552"/>
            <a:ext cx="6934200" cy="637032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Tx/>
              <a:buNone/>
              <a:defRPr sz="18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0"/>
              </a:spcBef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0"/>
              </a:spcBef>
              <a:buFontTx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0"/>
              </a:spcBef>
              <a:buFont typeface="Lucida Grande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endParaRPr lang="en-US" sz="1100" dirty="0">
              <a:solidFill>
                <a:srgbClr val="809FB9"/>
              </a:solidFill>
              <a:cs typeface="Arial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490192" y="3114345"/>
            <a:ext cx="8089444" cy="1008000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300"/>
              </a:lnSpc>
            </a:pPr>
            <a:r>
              <a:rPr lang="es" sz="2100" b="1" dirty="0" smtClean="0">
                <a:solidFill>
                  <a:srgbClr val="FFFFFF"/>
                </a:solidFill>
                <a:latin typeface="Arial"/>
              </a:rPr>
              <a:t>Resumen </a:t>
            </a:r>
            <a:r>
              <a:rPr lang="es" sz="2100" b="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s" sz="2100" b="1" dirty="0" smtClean="0">
                <a:solidFill>
                  <a:srgbClr val="FFFFFF"/>
                </a:solidFill>
                <a:latin typeface="Arial"/>
              </a:rPr>
              <a:t>la revision de convocatoria de propustas en las ventanas PRT quinta y sexta</a:t>
            </a:r>
            <a:endParaRPr lang="en-US" sz="21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242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CPm3hDRhi6p3e8F1Y1O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GF Light Blue">
      <a:dk1>
        <a:sysClr val="windowText" lastClr="000000"/>
      </a:dk1>
      <a:lt1>
        <a:sysClr val="window" lastClr="FFFFFF"/>
      </a:lt1>
      <a:dk2>
        <a:srgbClr val="00B9E4"/>
      </a:dk2>
      <a:lt2>
        <a:srgbClr val="CCF1FA"/>
      </a:lt2>
      <a:accent1>
        <a:srgbClr val="99E3F4"/>
      </a:accent1>
      <a:accent2>
        <a:srgbClr val="66D5EF"/>
      </a:accent2>
      <a:accent3>
        <a:srgbClr val="3377E9"/>
      </a:accent3>
      <a:accent4>
        <a:srgbClr val="69BE28"/>
      </a:accent4>
      <a:accent5>
        <a:srgbClr val="9A996E"/>
      </a:accent5>
      <a:accent6>
        <a:srgbClr val="C6AC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MC training Lima.potx" id="{0295D608-7AED-4988-8A76-4B06030040C5}" vid="{9C54B7EA-64B5-490E-B91F-B32798F44E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05D5D551523A4FAE72FD6306649C1C" ma:contentTypeVersion="22" ma:contentTypeDescription="Create a new document." ma:contentTypeScope="" ma:versionID="28d1fe2a267155e8a42de085228b9312">
  <xsd:schema xmlns:xsd="http://www.w3.org/2001/XMLSchema" xmlns:xs="http://www.w3.org/2001/XMLSchema" xmlns:p="http://schemas.microsoft.com/office/2006/metadata/properties" xmlns:ns2="995894c9-72ea-4222-a501-a132a8964273" xmlns:ns3="c099bcc4-20d6-4808-9c6f-fa4a8808b107" targetNamespace="http://schemas.microsoft.com/office/2006/metadata/properties" ma:root="true" ma:fieldsID="e5db02bebbbc49692693b0575e3ecb9f" ns2:_="" ns3:_="">
    <xsd:import namespace="995894c9-72ea-4222-a501-a132a8964273"/>
    <xsd:import namespace="c099bcc4-20d6-4808-9c6f-fa4a8808b1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894c9-72ea-4222-a501-a132a89642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99bcc4-20d6-4808-9c6f-fa4a8808b1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BB2EB20-B599-4A14-90E4-AA8111E18F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369FF8-93C9-4829-B8AE-142545FC42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5894c9-72ea-4222-a501-a132a8964273"/>
    <ds:schemaRef ds:uri="c099bcc4-20d6-4808-9c6f-fa4a8808b1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C0D651-B547-4DC1-964B-68EC87AE9819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995894c9-72ea-4222-a501-a132a896427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099bcc4-20d6-4808-9c6f-fa4a8808b107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MC training Lima</Template>
  <TotalTime>388</TotalTime>
  <Words>2247</Words>
  <Application>Microsoft Macintosh PowerPoint</Application>
  <PresentationFormat>On-screen Show (16:9)</PresentationFormat>
  <Paragraphs>303</Paragraphs>
  <Slides>28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think-cell Slide</vt:lpstr>
      <vt:lpstr>PowerPoint Presentation</vt:lpstr>
      <vt:lpstr>PowerPoint Presentation</vt:lpstr>
      <vt:lpstr>Resumen de las inversiones catalizadoras aprobadas por  la Junta Directiva para el periodo 2017-2019</vt:lpstr>
      <vt:lpstr>Enfoque multipaís </vt:lpstr>
      <vt:lpstr>Fondos aprobados por la Junta Directiva 2017-2019</vt:lpstr>
      <vt:lpstr>PowerPoint Presentation</vt:lpstr>
      <vt:lpstr>Consideraciones Generales</vt:lpstr>
      <vt:lpstr> Proceso multipaís – convocatoria de propuestas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Requisitos que deben cumplir los solicitantes</vt:lpstr>
      <vt:lpstr>¿Quién puede ser entidad ejecutora (receptor principal)?</vt:lpstr>
      <vt:lpstr> Normas mínimas para los receptores principales</vt:lpstr>
      <vt:lpstr>Requisitos específicos para las solicitudes multipaís</vt:lpstr>
      <vt:lpstr>PowerPoint Presentation</vt:lpstr>
      <vt:lpstr>PowerPoint Presentation</vt:lpstr>
      <vt:lpstr>Solicitud de financiamiento: documentos y requisitos fundamentales</vt:lpstr>
      <vt:lpstr>PowerPoint Presentation</vt:lpstr>
      <vt:lpstr>PowerPoint Presentation</vt:lpstr>
      <vt:lpstr>¿Cómo desarollar una buena propuesta multipais?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Matysek</dc:creator>
  <cp:lastModifiedBy>Javier Hourcade Bellocq</cp:lastModifiedBy>
  <cp:revision>41</cp:revision>
  <cp:lastPrinted>2014-11-25T15:42:20Z</cp:lastPrinted>
  <dcterms:created xsi:type="dcterms:W3CDTF">2018-06-04T09:25:57Z</dcterms:created>
  <dcterms:modified xsi:type="dcterms:W3CDTF">2018-06-14T23:33:41Z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0x0101006105D5D551523A4FAE72FD6306649C1C</vt:lpwstr>
  </property>
</Properties>
</file>